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2.tif"/><Relationship Id="rId8" Type="http://schemas.openxmlformats.org/officeDocument/2006/relationships/image" Target="../media/image14.png"/><Relationship Id="rId9" Type="http://schemas.openxmlformats.org/officeDocument/2006/relationships/image" Target="../media/image7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2.tif"/><Relationship Id="rId9" Type="http://schemas.openxmlformats.org/officeDocument/2006/relationships/image" Target="../media/image7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2.tif"/><Relationship Id="rId9" Type="http://schemas.openxmlformats.org/officeDocument/2006/relationships/image" Target="../media/image7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.ti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6" name="Body Level One…"/>
          <p:cNvSpPr txBox="1"/>
          <p:nvPr>
            <p:ph type="body" sz="half" idx="1"/>
          </p:nvPr>
        </p:nvSpPr>
        <p:spPr>
          <a:xfrm>
            <a:off x="504000" y="1769040"/>
            <a:ext cx="907164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PlaceHolder 3"/>
          <p:cNvSpPr/>
          <p:nvPr>
            <p:ph type="body" sz="half" idx="21"/>
          </p:nvPr>
        </p:nvSpPr>
        <p:spPr>
          <a:xfrm>
            <a:off x="503999" y="4059359"/>
            <a:ext cx="907164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203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98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0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7654200" y="7092979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7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218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7654200" y="7086115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37" name="Body Level One…"/>
          <p:cNvSpPr txBox="1"/>
          <p:nvPr>
            <p:ph type="body" sz="quarter" idx="1"/>
          </p:nvPr>
        </p:nvSpPr>
        <p:spPr>
          <a:xfrm>
            <a:off x="504000" y="1769040"/>
            <a:ext cx="292068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PlaceHolder 3"/>
          <p:cNvSpPr/>
          <p:nvPr/>
        </p:nvSpPr>
        <p:spPr>
          <a:xfrm>
            <a:off x="3571199" y="1769040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39" name="PlaceHolder 4"/>
          <p:cNvSpPr/>
          <p:nvPr/>
        </p:nvSpPr>
        <p:spPr>
          <a:xfrm>
            <a:off x="6638039" y="1769040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0" name="PlaceHolder 5"/>
          <p:cNvSpPr/>
          <p:nvPr/>
        </p:nvSpPr>
        <p:spPr>
          <a:xfrm>
            <a:off x="503999" y="4059359"/>
            <a:ext cx="2920682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1" name="PlaceHolder 6"/>
          <p:cNvSpPr/>
          <p:nvPr/>
        </p:nvSpPr>
        <p:spPr>
          <a:xfrm>
            <a:off x="3571199" y="4059359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2" name="PlaceHolder 7"/>
          <p:cNvSpPr/>
          <p:nvPr>
            <p:ph type="body" sz="quarter" idx="21"/>
          </p:nvPr>
        </p:nvSpPr>
        <p:spPr>
          <a:xfrm>
            <a:off x="6638039" y="4059359"/>
            <a:ext cx="2920681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24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24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4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lide Number"/>
          <p:cNvSpPr txBox="1"/>
          <p:nvPr>
            <p:ph type="sldNum" sz="quarter" idx="2"/>
          </p:nvPr>
        </p:nvSpPr>
        <p:spPr>
          <a:xfrm>
            <a:off x="7661063" y="7099842"/>
            <a:ext cx="2349925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1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>
            <a:noAutofit/>
          </a:bodyPr>
          <a:lstStyle>
            <a:lvl1pPr marL="103414" indent="-103414" defTabSz="1003597">
              <a:spcBef>
                <a:spcPts val="400"/>
              </a:spcBef>
              <a:buClr>
                <a:srgbClr val="AD4642"/>
              </a:buClr>
              <a:buSzPct val="100000"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9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1196" y="7065319"/>
            <a:ext cx="629663" cy="3699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</p:pic>
      <p:pic>
        <p:nvPicPr>
          <p:cNvPr id="260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5485" y="7015533"/>
            <a:ext cx="323392" cy="469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7429" y="6948368"/>
            <a:ext cx="528916" cy="528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McStas and McXtrace: simulation tools for neutron- and X-ray instruments"/>
          <p:cNvSpPr txBox="1"/>
          <p:nvPr/>
        </p:nvSpPr>
        <p:spPr>
          <a:xfrm>
            <a:off x="774468" y="7133836"/>
            <a:ext cx="5338109" cy="1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/>
          <a:lstStyle>
            <a:lvl1pPr defTabSz="501798">
              <a:buClr>
                <a:srgbClr val="000000"/>
              </a:buClr>
              <a:defRPr b="1" sz="9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63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algn="l" defTabSz="1003597">
              <a:defRPr b="1" spc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941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/>
          <a:lstStyle>
            <a:lvl1pPr algn="l" defTabSz="501798">
              <a:buClr>
                <a:srgbClr val="9A9A9A"/>
              </a:buClr>
              <a:defRPr spc="0"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5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28018" y="7065905"/>
            <a:ext cx="629663" cy="369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oleil-logo.png" descr="soleil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Logo color"/>
          <p:cNvSpPr/>
          <p:nvPr/>
        </p:nvSpPr>
        <p:spPr>
          <a:xfrm>
            <a:off x="208379" y="1151179"/>
            <a:ext cx="346979" cy="506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/>
          <a:lstStyle/>
          <a:p>
            <a:pPr defTabSz="1007533">
              <a:spcBef>
                <a:spcPts val="1000"/>
              </a:spcBef>
              <a:defRPr sz="16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74" name="Bottom bar"/>
          <p:cNvSpPr/>
          <p:nvPr/>
        </p:nvSpPr>
        <p:spPr>
          <a:xfrm>
            <a:off x="-1" y="6351737"/>
            <a:ext cx="10082595" cy="261964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275" name="UserProfile.Offices.Workarea_{{DocumentLanguage}}text"/>
          <p:cNvSpPr txBox="1"/>
          <p:nvPr/>
        </p:nvSpPr>
        <p:spPr>
          <a:xfrm>
            <a:off x="1467526" y="6419218"/>
            <a:ext cx="28090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007533"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276" name="Form.Datedate"/>
          <p:cNvSpPr txBox="1"/>
          <p:nvPr/>
        </p:nvSpPr>
        <p:spPr>
          <a:xfrm>
            <a:off x="207852" y="6419218"/>
            <a:ext cx="91291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007533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77" name="Top bar"/>
          <p:cNvSpPr/>
          <p:nvPr/>
        </p:nvSpPr>
        <p:spPr>
          <a:xfrm>
            <a:off x="-1" y="942799"/>
            <a:ext cx="10082595" cy="41677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278" name="Title Text"/>
          <p:cNvSpPr txBox="1"/>
          <p:nvPr>
            <p:ph type="title"/>
          </p:nvPr>
        </p:nvSpPr>
        <p:spPr>
          <a:xfrm>
            <a:off x="1467526" y="1295165"/>
            <a:ext cx="7700431" cy="804342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l" defTabSz="1007533">
              <a:defRPr b="1" spc="0" sz="3200"/>
            </a:lvl1pPr>
          </a:lstStyle>
          <a:p>
            <a:pPr/>
            <a:r>
              <a:t>Title Text</a:t>
            </a:r>
          </a:p>
        </p:txBody>
      </p:sp>
      <p:sp>
        <p:nvSpPr>
          <p:cNvPr id="279" name="Body Level One…"/>
          <p:cNvSpPr txBox="1"/>
          <p:nvPr>
            <p:ph type="body" sz="half" idx="1"/>
          </p:nvPr>
        </p:nvSpPr>
        <p:spPr>
          <a:xfrm>
            <a:off x="1467587" y="2353826"/>
            <a:ext cx="7700432" cy="3758754"/>
          </a:xfrm>
          <a:prstGeom prst="rect">
            <a:avLst/>
          </a:prstGeom>
        </p:spPr>
        <p:txBody>
          <a:bodyPr/>
          <a:lstStyle>
            <a:lvl1pPr marL="198000" indent="-198000" defTabSz="1007533">
              <a:spcBef>
                <a:spcPts val="400"/>
              </a:spcBef>
              <a:buClrTx/>
              <a:buSzPct val="100000"/>
              <a:buChar char="•"/>
              <a:defRPr spc="0" sz="1800"/>
            </a:lvl1pPr>
            <a:lvl2pPr marL="414000" indent="-198000" defTabSz="1007533">
              <a:spcBef>
                <a:spcPts val="400"/>
              </a:spcBef>
              <a:buClrTx/>
              <a:buSzPct val="100000"/>
              <a:buFontTx/>
              <a:buChar char="–"/>
              <a:defRPr spc="0" sz="1800"/>
            </a:lvl2pPr>
            <a:lvl3pPr marL="615600" indent="-198000" defTabSz="1007533">
              <a:spcBef>
                <a:spcPts val="400"/>
              </a:spcBef>
              <a:buClrTx/>
              <a:buSzPct val="100000"/>
              <a:buFontTx/>
              <a:buChar char="•"/>
              <a:defRPr spc="0" sz="1800"/>
            </a:lvl3pPr>
            <a:lvl4pPr marL="828000" indent="-198000" defTabSz="1007533">
              <a:spcBef>
                <a:spcPts val="400"/>
              </a:spcBef>
              <a:buClrTx/>
              <a:buSzPct val="100000"/>
              <a:buFontTx/>
              <a:buChar char="–"/>
              <a:defRPr spc="0" sz="1800"/>
            </a:lvl4pPr>
            <a:lvl5pPr marL="1025999" indent="-198000" defTabSz="1007533">
              <a:spcBef>
                <a:spcPts val="400"/>
              </a:spcBef>
              <a:buClrTx/>
              <a:buSzPct val="100000"/>
              <a:buFontTx/>
              <a:buChar char="»"/>
              <a:defRPr spc="0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xfrm>
            <a:off x="9514718" y="6419218"/>
            <a:ext cx="127001" cy="127001"/>
          </a:xfrm>
          <a:prstGeom prst="rect">
            <a:avLst/>
          </a:prstGeom>
        </p:spPr>
        <p:txBody>
          <a:bodyPr anchor="ctr"/>
          <a:lstStyle>
            <a:lvl1pPr algn="l" defTabSz="1007533">
              <a:spcBef>
                <a:spcPts val="400"/>
              </a:spcBef>
              <a:defRPr b="1" spc="0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90" name="Group"/>
          <p:cNvGrpSpPr/>
          <p:nvPr/>
        </p:nvGrpSpPr>
        <p:grpSpPr>
          <a:xfrm>
            <a:off x="245451" y="1760413"/>
            <a:ext cx="837715" cy="4566628"/>
            <a:chOff x="0" y="0"/>
            <a:chExt cx="837713" cy="4566627"/>
          </a:xfrm>
        </p:grpSpPr>
        <p:grpSp>
          <p:nvGrpSpPr>
            <p:cNvPr id="287" name="Group"/>
            <p:cNvGrpSpPr/>
            <p:nvPr/>
          </p:nvGrpSpPr>
          <p:grpSpPr>
            <a:xfrm>
              <a:off x="53622" y="3760433"/>
              <a:ext cx="772264" cy="806195"/>
              <a:chOff x="0" y="0"/>
              <a:chExt cx="772262" cy="806193"/>
            </a:xfrm>
          </p:grpSpPr>
          <p:sp>
            <p:nvSpPr>
              <p:cNvPr id="281" name="Logo color"/>
              <p:cNvSpPr/>
              <p:nvPr/>
            </p:nvSpPr>
            <p:spPr>
              <a:xfrm>
                <a:off x="2668" y="481780"/>
                <a:ext cx="124506" cy="181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699" tIns="38699" rIns="38699" bIns="38699" numCol="1" anchor="t">
                <a:noAutofit/>
              </a:bodyPr>
              <a:lstStyle/>
              <a:p>
                <a:pPr defTabSz="1007533">
                  <a:spcBef>
                    <a:spcPts val="1000"/>
                  </a:spcBef>
                  <a:defRPr sz="16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82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17792" y="489026"/>
                <a:ext cx="174811" cy="1670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3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72263" cy="4537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4" name="PSI-Logo_trans.png" descr="PSI-Logo_trans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7662" y="533281"/>
                <a:ext cx="217591" cy="79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5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9405" y="480174"/>
                <a:ext cx="136598" cy="1855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6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8684" y="646279"/>
                <a:ext cx="297192" cy="1599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88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804141" cy="2933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2019 CSNS McStas School"/>
            <p:cNvSpPr txBox="1"/>
            <p:nvPr/>
          </p:nvSpPr>
          <p:spPr>
            <a:xfrm>
              <a:off x="8585" y="3027419"/>
              <a:ext cx="829129" cy="595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3013">
                <a:lnSpc>
                  <a:spcPct val="110000"/>
                </a:lnSpc>
                <a:defRPr b="1" i="1" sz="160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291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3845" y="1151179"/>
            <a:ext cx="941282" cy="506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oleil-logo.png" descr="soleil-log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Logo color"/>
          <p:cNvSpPr/>
          <p:nvPr/>
        </p:nvSpPr>
        <p:spPr>
          <a:xfrm>
            <a:off x="208379" y="1151179"/>
            <a:ext cx="346979" cy="506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/>
          <a:lstStyle/>
          <a:p>
            <a:pPr defTabSz="1007533">
              <a:spcBef>
                <a:spcPts val="1000"/>
              </a:spcBef>
              <a:defRPr sz="16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0" name="Bottom bar"/>
          <p:cNvSpPr/>
          <p:nvPr/>
        </p:nvSpPr>
        <p:spPr>
          <a:xfrm>
            <a:off x="-1" y="6351737"/>
            <a:ext cx="10082595" cy="261964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01" name="UserProfile.Offices.Workarea_{{DocumentLanguage}}text"/>
          <p:cNvSpPr txBox="1"/>
          <p:nvPr/>
        </p:nvSpPr>
        <p:spPr>
          <a:xfrm>
            <a:off x="1467526" y="6419218"/>
            <a:ext cx="28090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007533"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2" name="Form.Datedate"/>
          <p:cNvSpPr txBox="1"/>
          <p:nvPr/>
        </p:nvSpPr>
        <p:spPr>
          <a:xfrm>
            <a:off x="207852" y="6419218"/>
            <a:ext cx="91291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007533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03" name="Top bar"/>
          <p:cNvSpPr/>
          <p:nvPr/>
        </p:nvSpPr>
        <p:spPr>
          <a:xfrm>
            <a:off x="-1" y="942799"/>
            <a:ext cx="10082595" cy="41677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xfrm>
            <a:off x="9514718" y="6419218"/>
            <a:ext cx="127001" cy="127001"/>
          </a:xfrm>
          <a:prstGeom prst="rect">
            <a:avLst/>
          </a:prstGeom>
        </p:spPr>
        <p:txBody>
          <a:bodyPr anchor="ctr"/>
          <a:lstStyle>
            <a:lvl1pPr algn="l" defTabSz="1007533">
              <a:spcBef>
                <a:spcPts val="400"/>
              </a:spcBef>
              <a:defRPr b="1" spc="0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845" y="1151179"/>
            <a:ext cx="941282" cy="5060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"/>
          <p:cNvGrpSpPr/>
          <p:nvPr/>
        </p:nvGrpSpPr>
        <p:grpSpPr>
          <a:xfrm>
            <a:off x="245451" y="1760413"/>
            <a:ext cx="837715" cy="4566628"/>
            <a:chOff x="0" y="0"/>
            <a:chExt cx="837713" cy="4566627"/>
          </a:xfrm>
        </p:grpSpPr>
        <p:grpSp>
          <p:nvGrpSpPr>
            <p:cNvPr id="312" name="Group"/>
            <p:cNvGrpSpPr/>
            <p:nvPr/>
          </p:nvGrpSpPr>
          <p:grpSpPr>
            <a:xfrm>
              <a:off x="53622" y="3760433"/>
              <a:ext cx="772264" cy="806195"/>
              <a:chOff x="0" y="0"/>
              <a:chExt cx="772262" cy="806193"/>
            </a:xfrm>
          </p:grpSpPr>
          <p:sp>
            <p:nvSpPr>
              <p:cNvPr id="306" name="Logo color"/>
              <p:cNvSpPr/>
              <p:nvPr/>
            </p:nvSpPr>
            <p:spPr>
              <a:xfrm>
                <a:off x="2668" y="481780"/>
                <a:ext cx="124506" cy="181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699" tIns="38699" rIns="38699" bIns="38699" numCol="1" anchor="t">
                <a:noAutofit/>
              </a:bodyPr>
              <a:lstStyle/>
              <a:p>
                <a:pPr defTabSz="1007533">
                  <a:spcBef>
                    <a:spcPts val="1000"/>
                  </a:spcBef>
                  <a:defRPr sz="16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0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17792" y="489026"/>
                <a:ext cx="174811" cy="1670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72263" cy="4537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9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87662" y="533281"/>
                <a:ext cx="217591" cy="79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9405" y="480174"/>
                <a:ext cx="136598" cy="1855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8684" y="646279"/>
                <a:ext cx="297192" cy="1599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1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804141" cy="2933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2019 CSNS McStas School"/>
            <p:cNvSpPr txBox="1"/>
            <p:nvPr/>
          </p:nvSpPr>
          <p:spPr>
            <a:xfrm>
              <a:off x="8585" y="3027419"/>
              <a:ext cx="829129" cy="595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3013">
                <a:lnSpc>
                  <a:spcPct val="110000"/>
                </a:lnSpc>
                <a:defRPr b="1" i="1" sz="160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316" name="soleil-logo.png" descr="soleil-log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Logo color"/>
          <p:cNvSpPr/>
          <p:nvPr/>
        </p:nvSpPr>
        <p:spPr>
          <a:xfrm>
            <a:off x="208379" y="1151179"/>
            <a:ext cx="346979" cy="506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/>
          <a:lstStyle/>
          <a:p>
            <a:pPr defTabSz="1007533">
              <a:spcBef>
                <a:spcPts val="1000"/>
              </a:spcBef>
              <a:defRPr sz="16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24" name="Bottom bar"/>
          <p:cNvSpPr/>
          <p:nvPr/>
        </p:nvSpPr>
        <p:spPr>
          <a:xfrm>
            <a:off x="-1" y="6351737"/>
            <a:ext cx="10082595" cy="261964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25" name="UserProfile.Offices.Workarea_{{DocumentLanguage}}text"/>
          <p:cNvSpPr txBox="1"/>
          <p:nvPr/>
        </p:nvSpPr>
        <p:spPr>
          <a:xfrm>
            <a:off x="1467526" y="6419218"/>
            <a:ext cx="28090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007533"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26" name="Form.Datedate"/>
          <p:cNvSpPr txBox="1"/>
          <p:nvPr/>
        </p:nvSpPr>
        <p:spPr>
          <a:xfrm>
            <a:off x="207852" y="6419218"/>
            <a:ext cx="91291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007533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27" name="Top bar"/>
          <p:cNvSpPr/>
          <p:nvPr/>
        </p:nvSpPr>
        <p:spPr>
          <a:xfrm>
            <a:off x="-1" y="942799"/>
            <a:ext cx="10082595" cy="41677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38699" tIns="38699" rIns="38699" bIns="38699" anchor="ctr"/>
          <a:lstStyle/>
          <a:p>
            <a:pPr algn="ctr" defTabSz="1007533">
              <a:spcBef>
                <a:spcPts val="400"/>
              </a:spcBef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28" name="Title Text"/>
          <p:cNvSpPr txBox="1"/>
          <p:nvPr>
            <p:ph type="title"/>
          </p:nvPr>
        </p:nvSpPr>
        <p:spPr>
          <a:xfrm>
            <a:off x="206609" y="3874267"/>
            <a:ext cx="8963653" cy="223797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algn="l" defTabSz="1007533">
              <a:lnSpc>
                <a:spcPct val="93000"/>
              </a:lnSpc>
              <a:defRPr b="1" spc="0" sz="8800"/>
            </a:lvl1pPr>
          </a:lstStyle>
          <a:p>
            <a:pPr/>
            <a:r>
              <a:t>Title Text</a:t>
            </a:r>
          </a:p>
        </p:txBody>
      </p:sp>
      <p:sp>
        <p:nvSpPr>
          <p:cNvPr id="329" name="Body Level One…"/>
          <p:cNvSpPr txBox="1"/>
          <p:nvPr>
            <p:ph type="body" sz="quarter" idx="1"/>
          </p:nvPr>
        </p:nvSpPr>
        <p:spPr>
          <a:xfrm>
            <a:off x="204304" y="2352648"/>
            <a:ext cx="8963653" cy="1373201"/>
          </a:xfrm>
          <a:prstGeom prst="rect">
            <a:avLst/>
          </a:prstGeom>
        </p:spPr>
        <p:txBody>
          <a:bodyPr anchor="b"/>
          <a:lstStyle>
            <a:lvl1pPr marL="0" indent="0" defTabSz="1007533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pc="0"/>
            </a:lvl1pPr>
            <a:lvl2pPr marL="568000" indent="-352000" defTabSz="1007533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Char char="–"/>
              <a:defRPr spc="0"/>
            </a:lvl2pPr>
            <a:lvl3pPr marL="769600" indent="-352000" defTabSz="1007533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Char char="•"/>
              <a:defRPr spc="0"/>
            </a:lvl3pPr>
            <a:lvl4pPr marL="982000" indent="-352000" defTabSz="1007533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Char char="–"/>
              <a:defRPr spc="0"/>
            </a:lvl4pPr>
            <a:lvl5pPr marL="1179999" indent="-352000" defTabSz="1007533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Char char="»"/>
              <a:defRPr spc="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xfrm>
            <a:off x="9514718" y="6419218"/>
            <a:ext cx="127001" cy="127001"/>
          </a:xfrm>
          <a:prstGeom prst="rect">
            <a:avLst/>
          </a:prstGeom>
        </p:spPr>
        <p:txBody>
          <a:bodyPr anchor="ctr"/>
          <a:lstStyle>
            <a:lvl1pPr algn="l" defTabSz="1007533">
              <a:spcBef>
                <a:spcPts val="400"/>
              </a:spcBef>
              <a:defRPr b="1" spc="0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1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845" y="1151179"/>
            <a:ext cx="941282" cy="5060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1" name="Group"/>
          <p:cNvGrpSpPr/>
          <p:nvPr/>
        </p:nvGrpSpPr>
        <p:grpSpPr>
          <a:xfrm>
            <a:off x="9110771" y="1132057"/>
            <a:ext cx="951027" cy="5184330"/>
            <a:chOff x="0" y="0"/>
            <a:chExt cx="951026" cy="5184329"/>
          </a:xfrm>
        </p:grpSpPr>
        <p:grpSp>
          <p:nvGrpSpPr>
            <p:cNvPr id="338" name="Group"/>
            <p:cNvGrpSpPr/>
            <p:nvPr/>
          </p:nvGrpSpPr>
          <p:grpSpPr>
            <a:xfrm>
              <a:off x="60875" y="4269085"/>
              <a:ext cx="876723" cy="915245"/>
              <a:chOff x="0" y="0"/>
              <a:chExt cx="876722" cy="915243"/>
            </a:xfrm>
          </p:grpSpPr>
          <p:sp>
            <p:nvSpPr>
              <p:cNvPr id="332" name="Logo color"/>
              <p:cNvSpPr/>
              <p:nvPr/>
            </p:nvSpPr>
            <p:spPr>
              <a:xfrm>
                <a:off x="3029" y="546947"/>
                <a:ext cx="141347" cy="2061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699" tIns="38699" rIns="38699" bIns="38699" numCol="1" anchor="t">
                <a:noAutofit/>
              </a:bodyPr>
              <a:lstStyle/>
              <a:p>
                <a:pPr defTabSz="1007533">
                  <a:spcBef>
                    <a:spcPts val="1000"/>
                  </a:spcBef>
                  <a:defRPr sz="1600"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33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87831" y="555173"/>
                <a:ext cx="198457" cy="1897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4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876723" cy="5151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5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26572" y="605415"/>
                <a:ext cx="247024" cy="904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6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58262" y="545125"/>
                <a:ext cx="155075" cy="2106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7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59617" y="733698"/>
                <a:ext cx="337391" cy="1815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3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12912" cy="33298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0" name="2019 CSNS McStas School"/>
            <p:cNvSpPr txBox="1"/>
            <p:nvPr/>
          </p:nvSpPr>
          <p:spPr>
            <a:xfrm>
              <a:off x="9746" y="3436921"/>
              <a:ext cx="941281" cy="676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3013">
                <a:lnSpc>
                  <a:spcPct val="110000"/>
                </a:lnSpc>
                <a:defRPr b="1" i="1" sz="160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342" name="soleil-logo.png" descr="soleil-log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50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>
              <a:defRPr i="1"/>
            </a:pPr>
          </a:p>
        </p:txBody>
      </p:sp>
      <p:sp>
        <p:nvSpPr>
          <p:cNvPr id="351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lnSpc>
                <a:spcPct val="90000"/>
              </a:lnSpc>
              <a:defRPr i="1" spc="0" sz="4400"/>
            </a:lvl1pPr>
          </a:lstStyle>
          <a:p>
            <a:pPr/>
            <a:r>
              <a:t>Title Text</a:t>
            </a:r>
          </a:p>
        </p:txBody>
      </p:sp>
      <p:sp>
        <p:nvSpPr>
          <p:cNvPr id="352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Font typeface="Helvetica Neue"/>
              <a:buChar char="l"/>
              <a:defRPr i="1" spc="0"/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ClrTx/>
              <a:buFont typeface="Helvetica Neue"/>
              <a:buChar char="-"/>
              <a:defRPr i="1" spc="0"/>
            </a:lvl2pPr>
            <a:lvl3pPr marL="1219200" indent="-304800">
              <a:lnSpc>
                <a:spcPct val="90000"/>
              </a:lnSpc>
              <a:spcBef>
                <a:spcPts val="1000"/>
              </a:spcBef>
              <a:buClrTx/>
              <a:buFont typeface="Helvetica Neue"/>
              <a:buChar char="l"/>
              <a:defRPr i="1" spc="0"/>
            </a:lvl3pPr>
            <a:lvl4pPr marL="1737360" indent="-365760">
              <a:lnSpc>
                <a:spcPct val="90000"/>
              </a:lnSpc>
              <a:spcBef>
                <a:spcPts val="1000"/>
              </a:spcBef>
              <a:buClrTx/>
              <a:buFont typeface="Helvetica Neue"/>
              <a:buChar char="-"/>
              <a:defRPr i="1" spc="0"/>
            </a:lvl4pPr>
            <a:lvl5pPr marL="2194560" indent="-365760">
              <a:lnSpc>
                <a:spcPct val="90000"/>
              </a:lnSpc>
              <a:spcBef>
                <a:spcPts val="1000"/>
              </a:spcBef>
              <a:buClrTx/>
              <a:buFont typeface="Helvetica Neue"/>
              <a:buChar char="l"/>
              <a:defRPr i="1" spc="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54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 lIns="44999" tIns="44999" rIns="44999" bIns="44999"/>
          <a:lstStyle>
            <a:lvl1pPr algn="l">
              <a:defRPr i="1" spc="0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57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55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8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8881953" y="38099"/>
            <a:ext cx="1181533" cy="976512"/>
            <a:chOff x="0" y="0"/>
            <a:chExt cx="1181531" cy="976510"/>
          </a:xfrm>
        </p:grpSpPr>
        <p:grpSp>
          <p:nvGrpSpPr>
            <p:cNvPr id="361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35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62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i="1"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364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xfrm>
            <a:off x="504000" y="1769040"/>
            <a:ext cx="9071641" cy="438444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3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3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7667927" y="7202520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idx="1"/>
          </p:nvPr>
        </p:nvSpPr>
        <p:spPr>
          <a:xfrm>
            <a:off x="504000" y="1769040"/>
            <a:ext cx="907164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5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7661063" y="7087225"/>
            <a:ext cx="2349925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half" idx="1"/>
          </p:nvPr>
        </p:nvSpPr>
        <p:spPr>
          <a:xfrm>
            <a:off x="50400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PlaceHolder 3"/>
          <p:cNvSpPr/>
          <p:nvPr>
            <p:ph type="body" sz="half" idx="21"/>
          </p:nvPr>
        </p:nvSpPr>
        <p:spPr>
          <a:xfrm>
            <a:off x="515268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7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7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7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/>
          <p:nvPr>
            <p:ph type="sldNum" sz="quarter" idx="2"/>
          </p:nvPr>
        </p:nvSpPr>
        <p:spPr>
          <a:xfrm>
            <a:off x="7633610" y="7087225"/>
            <a:ext cx="2349925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grpSp>
        <p:nvGrpSpPr>
          <p:cNvPr id="9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9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9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7654200" y="7079252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1439999" y="-38161"/>
            <a:ext cx="5904002" cy="251460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16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11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15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7654200" y="7086115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9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laceHolder 3"/>
          <p:cNvSpPr/>
          <p:nvPr/>
        </p:nvSpPr>
        <p:spPr>
          <a:xfrm>
            <a:off x="5152680" y="1769040"/>
            <a:ext cx="4426921" cy="4384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32" name="PlaceHolder 4"/>
          <p:cNvSpPr/>
          <p:nvPr>
            <p:ph type="body" sz="quarter" idx="21"/>
          </p:nvPr>
        </p:nvSpPr>
        <p:spPr>
          <a:xfrm>
            <a:off x="503999" y="4059359"/>
            <a:ext cx="442692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3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3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3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647336" y="7087225"/>
            <a:ext cx="2349925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50400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laceHolder 3"/>
          <p:cNvSpPr/>
          <p:nvPr/>
        </p:nvSpPr>
        <p:spPr>
          <a:xfrm>
            <a:off x="5152680" y="1769040"/>
            <a:ext cx="442692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54" name="PlaceHolder 4"/>
          <p:cNvSpPr/>
          <p:nvPr>
            <p:ph type="body" sz="quarter" idx="21"/>
          </p:nvPr>
        </p:nvSpPr>
        <p:spPr>
          <a:xfrm>
            <a:off x="5152680" y="4059359"/>
            <a:ext cx="4426921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60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55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59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7654200" y="7106705"/>
            <a:ext cx="2349924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PlaceHolder 3"/>
          <p:cNvSpPr/>
          <p:nvPr/>
        </p:nvSpPr>
        <p:spPr>
          <a:xfrm>
            <a:off x="5152680" y="1769040"/>
            <a:ext cx="442692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76" name="PlaceHolder 4"/>
          <p:cNvSpPr/>
          <p:nvPr>
            <p:ph type="body" sz="half" idx="21"/>
          </p:nvPr>
        </p:nvSpPr>
        <p:spPr>
          <a:xfrm>
            <a:off x="503999" y="4059359"/>
            <a:ext cx="907164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82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77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8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7661063" y="7099842"/>
            <a:ext cx="2349925" cy="40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5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13.xml"/><Relationship Id="rId22" Type="http://schemas.openxmlformats.org/officeDocument/2006/relationships/slideLayout" Target="../slideLayouts/slideLayout14.xml"/><Relationship Id="rId23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16.xml"/><Relationship Id="rId25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df" descr="image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3" name="image1.pdf" descr="image1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41066"/>
            <a:ext cx="1132719" cy="665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4867698" y="7003756"/>
            <a:ext cx="2349924" cy="406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pc="-1"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  <p:sldLayoutId id="2147483661" r:id="rId21"/>
    <p:sldLayoutId id="2147483662" r:id="rId22"/>
    <p:sldLayoutId id="2147483663" r:id="rId23"/>
    <p:sldLayoutId id="2147483664" r:id="rId24"/>
    <p:sldLayoutId id="2147483665" r:id="rId2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31999" marR="0" indent="-323999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910285" marR="0" indent="-370285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392000" marR="0" indent="-3840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857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89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721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53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McStasMcXtrace/McCode/tree/master/tools/cluster-scripts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hyperlink" Target="mailto:mcxtrace-users@mcxtrace.org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image" Target="../media/image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1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1.jpe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1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1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1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2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1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1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i.org/10.1080/10238160902819684" TargetMode="External"/><Relationship Id="rId3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image5.pdf" descr="image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8040" y="215999"/>
            <a:ext cx="4723921" cy="2781002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CustomShape 2"/>
          <p:cNvSpPr txBox="1"/>
          <p:nvPr/>
        </p:nvSpPr>
        <p:spPr>
          <a:xfrm>
            <a:off x="866519" y="5049360"/>
            <a:ext cx="8347321" cy="4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pc="-1" sz="2000"/>
            </a:lvl1pPr>
          </a:lstStyle>
          <a:p>
            <a:pPr/>
            <a:r>
              <a:t>FAQ, advanced grammar, tips and tricks</a:t>
            </a:r>
          </a:p>
        </p:txBody>
      </p:sp>
      <p:pic>
        <p:nvPicPr>
          <p:cNvPr id="376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5440" y="3018959"/>
            <a:ext cx="3129121" cy="148896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extShape 3"/>
          <p:cNvSpPr txBox="1"/>
          <p:nvPr/>
        </p:nvSpPr>
        <p:spPr>
          <a:xfrm>
            <a:off x="2492999" y="6552000"/>
            <a:ext cx="509400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/>
            </a:lvl1pPr>
          </a:lstStyle>
          <a:p>
            <a:pPr/>
            <a:r>
              <a:t>Peter Willendrup (pkwi@fysik.dtu.dk)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7350" y="107660"/>
            <a:ext cx="4407090" cy="2997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459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16016" indent="-250256" defTabSz="877823">
              <a:spcBef>
                <a:spcPts val="1300"/>
              </a:spcBef>
              <a:buClrTx/>
              <a:buFont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16016" indent="-250256" defTabSz="877823">
              <a:spcBef>
                <a:spcPts val="1300"/>
              </a:spcBef>
              <a:buClrTx/>
              <a:buFont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</a:t>
            </a:r>
          </a:p>
        </p:txBody>
      </p:sp>
      <p:sp>
        <p:nvSpPr>
          <p:cNvPr id="460" name="Slide Number"/>
          <p:cNvSpPr txBox="1"/>
          <p:nvPr>
            <p:ph type="sldNum" sz="quarter" idx="2"/>
          </p:nvPr>
        </p:nvSpPr>
        <p:spPr>
          <a:xfrm>
            <a:off x="9585268" y="7067270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463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16016" indent="-250256" defTabSz="877823">
              <a:spcBef>
                <a:spcPts val="1300"/>
              </a:spcBef>
              <a:buClrTx/>
              <a:buFont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16016" indent="-250256" defTabSz="877823">
              <a:spcBef>
                <a:spcPts val="1300"/>
              </a:spcBef>
              <a:buClrTx/>
              <a:buFont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50256" indent="-250256" defTabSz="877823">
              <a:spcBef>
                <a:spcPts val="1300"/>
              </a:spcBef>
              <a:buClrTx/>
              <a:buChar char="✦"/>
              <a:defRPr spc="0" sz="2496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</a:t>
            </a:r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xfrm>
            <a:off x="9625179" y="7073921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5" name="All of this can be considered “variance reduction”…"/>
          <p:cNvSpPr txBox="1"/>
          <p:nvPr/>
        </p:nvSpPr>
        <p:spPr>
          <a:xfrm>
            <a:off x="1923089" y="6352660"/>
            <a:ext cx="5178885" cy="685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311" tIns="34311" rIns="34311" bIns="34311">
            <a:spAutoFit/>
          </a:bodyPr>
          <a:lstStyle/>
          <a:p>
            <a:pPr>
              <a:spcBef>
                <a:spcPts val="1000"/>
              </a:spcBef>
              <a:defRPr i="1" sz="16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>
              <a:spcBef>
                <a:spcPts val="1000"/>
              </a:spcBef>
              <a:defRPr i="1" sz="16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468" name="Use MPI parallelisation - included in macOS install, easy to get on Linux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0684" indent="-260684">
              <a:buClrTx/>
              <a:buChar char="✦"/>
              <a:defRPr spc="0" sz="2600">
                <a:latin typeface="Verdana"/>
                <a:ea typeface="Verdana"/>
                <a:cs typeface="Verdana"/>
                <a:sym typeface="Verdana"/>
              </a:defRPr>
            </a:pPr>
            <a:r>
              <a:t>Use MPI parallelisation - included in macOS install, easy to get on Linux…</a:t>
            </a:r>
          </a:p>
          <a:p>
            <a:pPr marL="260684" indent="-260684">
              <a:buClrTx/>
              <a:buChar char="✦"/>
              <a:defRPr spc="0"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60684" indent="-260684">
              <a:buClrTx/>
              <a:buChar char="✦"/>
              <a:defRPr spc="0" sz="2600">
                <a:latin typeface="Verdana"/>
                <a:ea typeface="Verdana"/>
                <a:cs typeface="Verdana"/>
                <a:sym typeface="Verdana"/>
              </a:defRPr>
            </a:pPr>
            <a:r>
              <a:t>The Intel C compiler is known to give ~factor of 2 wrt. gcc in most cases</a:t>
            </a:r>
          </a:p>
          <a:p>
            <a:pPr marL="260684" indent="-260684">
              <a:buClrTx/>
              <a:buChar char="✦"/>
              <a:defRPr spc="0"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60684" indent="-260684">
              <a:buClrTx/>
              <a:buChar char="✦"/>
              <a:defRPr spc="0" sz="2600">
                <a:latin typeface="Verdana"/>
                <a:ea typeface="Verdana"/>
                <a:cs typeface="Verdana"/>
                <a:sym typeface="Verdana"/>
              </a:defRPr>
            </a:pPr>
            <a:r>
              <a:t>- </a:t>
            </a:r>
            <a:r>
              <a:rPr b="1"/>
              <a:t>Still</a:t>
            </a:r>
            <a:r>
              <a:t> consider if you are asking the right question if runtimes reach days/weeks…</a:t>
            </a:r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xfrm>
            <a:off x="9505446" y="7087225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luster utility scri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 utility scripts</a:t>
            </a:r>
          </a:p>
        </p:txBody>
      </p:sp>
      <p:sp>
        <p:nvSpPr>
          <p:cNvPr id="472" name="mcsub cluster scrip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  <a:r>
              <a:t>mcsub cluster scripts</a:t>
            </a: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  <a:r>
              <a:t>Takes a “mxrun commandline”</a:t>
            </a: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  <a:r>
              <a:t>Writes batch file “template” for use with PBS or slurm cluster queue systems</a:t>
            </a:r>
            <a:br/>
          </a:p>
          <a:p>
            <a:pPr marL="261964" indent="-175564" defTabSz="731520">
              <a:spcBef>
                <a:spcPts val="1100"/>
              </a:spcBef>
              <a:buChar char="๏"/>
              <a:defRPr spc="0" sz="192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https://github.com/McStasMcXtrace/McCode/tree/master/tools/cluster-scripts</a:t>
            </a:r>
            <a:r>
              <a:t> </a:t>
            </a:r>
          </a:p>
        </p:txBody>
      </p:sp>
      <p:sp>
        <p:nvSpPr>
          <p:cNvPr id="473" name="Slide Number"/>
          <p:cNvSpPr txBox="1"/>
          <p:nvPr>
            <p:ph type="sldNum" sz="quarter" idx="2"/>
          </p:nvPr>
        </p:nvSpPr>
        <p:spPr>
          <a:xfrm>
            <a:off x="9552009" y="7087225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4" name="./mcsub_slurm.pl…"/>
          <p:cNvSpPr txBox="1"/>
          <p:nvPr/>
        </p:nvSpPr>
        <p:spPr>
          <a:xfrm>
            <a:off x="1386644" y="2323830"/>
            <a:ext cx="5794040" cy="197362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311" tIns="34311" rIns="34311" bIns="34311">
            <a:spAutoFit/>
          </a:bodyPr>
          <a:lstStyle/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./mcsub_slurm.pl 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Usage: ./mcsub_slurm.pl [options] [mcrun params] 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-h        --help            Show this help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-rN       --runtime=N       Specify maximum runtime (hours) [default 1]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-qQNAME   --queue=QNAME     Specify wanted SLURM queue [default 'express']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-e&lt;mail&gt;  --email=&lt;mail&gt;    Specify address to notify in reg. sim status [default none]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--nodes=NUM       Specify wanted number of nodes [default 1]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--name=NAME       Specify slurm job name [default "McSub_&lt;USERNAME&gt;_&lt;TIMESTAMP&gt;"]</a:t>
            </a: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defTabSz="12700">
              <a:tabLst>
                <a:tab pos="355600" algn="l"/>
                <a:tab pos="711200" algn="l"/>
                <a:tab pos="1054100" algn="l"/>
                <a:tab pos="1422400" algn="l"/>
                <a:tab pos="1778000" algn="l"/>
                <a:tab pos="21209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54500" algn="l"/>
              </a:tabLst>
              <a:defRPr sz="900">
                <a:solidFill>
                  <a:srgbClr val="28FE1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After running ./mcsub_slurm.pl NAME.batch is ready for submission using the sbatch command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7" name="Slide Number"/>
          <p:cNvSpPr txBox="1"/>
          <p:nvPr>
            <p:ph type="sldNum" sz="quarter" idx="2"/>
          </p:nvPr>
        </p:nvSpPr>
        <p:spPr>
          <a:xfrm>
            <a:off x="9558661" y="7060617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8" name="CustomShape 1"/>
          <p:cNvSpPr txBox="1"/>
          <p:nvPr/>
        </p:nvSpPr>
        <p:spPr>
          <a:xfrm>
            <a:off x="1634810" y="1451510"/>
            <a:ext cx="680148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Examples Directory</a:t>
            </a:r>
          </a:p>
        </p:txBody>
      </p:sp>
      <p:sp>
        <p:nvSpPr>
          <p:cNvPr id="479" name="CustomShape 2"/>
          <p:cNvSpPr txBox="1"/>
          <p:nvPr/>
        </p:nvSpPr>
        <p:spPr>
          <a:xfrm>
            <a:off x="1634232" y="2269594"/>
            <a:ext cx="6801480" cy="270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11772" indent="-303412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Simple grep →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25 examples of Monitor_nD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4 examples of Source_lab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4 examples of Undulator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5 examples of PowderN</a:t>
            </a:r>
          </a:p>
        </p:txBody>
      </p:sp>
      <p:sp>
        <p:nvSpPr>
          <p:cNvPr id="480" name="TextShape 3"/>
          <p:cNvSpPr txBox="1"/>
          <p:nvPr/>
        </p:nvSpPr>
        <p:spPr>
          <a:xfrm>
            <a:off x="1640884" y="5164992"/>
            <a:ext cx="5955941" cy="51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770" tIns="33770" rIns="33770" bIns="33770">
            <a:spAutoFit/>
          </a:bodyPr>
          <a:lstStyle/>
          <a:p>
            <a:pPr>
              <a:defRPr i="1" spc="0" sz="1600">
                <a:uFill>
                  <a:solidFill>
                    <a:srgbClr val="FFFFFF"/>
                  </a:solidFill>
                </a:uFill>
              </a:defRPr>
            </a:pPr>
            <a:r>
              <a:t>Unix/Linux:</a:t>
            </a:r>
          </a:p>
          <a:p>
            <a:pPr>
              <a:defRPr i="1" spc="0" sz="1600">
                <a:uFill>
                  <a:solidFill>
                    <a:srgbClr val="FFFFFF"/>
                  </a:solidFill>
                </a:uFill>
              </a:defRPr>
            </a:pPr>
            <a:r>
              <a:t> grep Monitor_nD /usr/share/mcxtrace/1.5/examples/*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4" name="Slide Number"/>
          <p:cNvSpPr txBox="1"/>
          <p:nvPr>
            <p:ph type="sldNum" sz="quarter" idx="2"/>
          </p:nvPr>
        </p:nvSpPr>
        <p:spPr>
          <a:xfrm>
            <a:off x="9591920" y="7053966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5" name="CustomShape 1"/>
          <p:cNvSpPr txBox="1"/>
          <p:nvPr/>
        </p:nvSpPr>
        <p:spPr>
          <a:xfrm>
            <a:off x="1634232" y="1460019"/>
            <a:ext cx="680148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Examples Directory</a:t>
            </a:r>
          </a:p>
        </p:txBody>
      </p:sp>
      <p:sp>
        <p:nvSpPr>
          <p:cNvPr id="486" name="CustomShape 2"/>
          <p:cNvSpPr txBox="1"/>
          <p:nvPr/>
        </p:nvSpPr>
        <p:spPr>
          <a:xfrm>
            <a:off x="1634232" y="2269594"/>
            <a:ext cx="6801480" cy="270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11772" indent="-303412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Simple grep →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370 examples of Monitor_nD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51 examples of Source_gen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10 examples of ISIS_moderator</a:t>
            </a:r>
            <a:endParaRPr spc="-1"/>
          </a:p>
          <a:p>
            <a:pPr lvl="1" marL="843772" indent="-303412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i="1" spc="0" sz="3000">
                <a:uFill>
                  <a:solidFill>
                    <a:srgbClr val="FFFFFF"/>
                  </a:solidFill>
                </a:uFill>
              </a:defRPr>
            </a:pPr>
            <a:r>
              <a:t>10 examples of Single_crystal</a:t>
            </a:r>
          </a:p>
        </p:txBody>
      </p:sp>
      <p:grpSp>
        <p:nvGrpSpPr>
          <p:cNvPr id="489" name="CustomShape 3"/>
          <p:cNvGrpSpPr/>
          <p:nvPr/>
        </p:nvGrpSpPr>
        <p:grpSpPr>
          <a:xfrm>
            <a:off x="771983" y="2830954"/>
            <a:ext cx="8527134" cy="5649826"/>
            <a:chOff x="0" y="0"/>
            <a:chExt cx="8527133" cy="5649824"/>
          </a:xfrm>
        </p:grpSpPr>
        <p:sp>
          <p:nvSpPr>
            <p:cNvPr id="487" name="Rectangle"/>
            <p:cNvSpPr/>
            <p:nvPr/>
          </p:nvSpPr>
          <p:spPr>
            <a:xfrm>
              <a:off x="0" y="0"/>
              <a:ext cx="8527134" cy="398041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50800" dir="2700000">
                <a:srgbClr val="808080">
                  <a:alpha val="99000"/>
                </a:srgbClr>
              </a:outerShdw>
            </a:effectLst>
          </p:spPr>
          <p:txBody>
            <a:bodyPr wrap="square" lIns="34311" tIns="34311" rIns="34311" bIns="34311" numCol="1" anchor="ctr">
              <a:noAutofit/>
            </a:bodyPr>
            <a:lstStyle/>
            <a:p>
              <a:pPr>
                <a:defRPr i="1" spc="0" sz="1600"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488" name="They have an author name!…"/>
            <p:cNvSpPr txBox="1"/>
            <p:nvPr/>
          </p:nvSpPr>
          <p:spPr>
            <a:xfrm>
              <a:off x="0" y="0"/>
              <a:ext cx="8527134" cy="5649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3770" tIns="33770" rIns="33770" bIns="33770" numCol="1" anchor="t">
              <a:noAutofit/>
            </a:bodyPr>
            <a:lstStyle/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They have an author name!</a:t>
              </a:r>
              <a:endParaRPr spc="-1"/>
            </a:p>
            <a:p>
              <a:pPr>
                <a:defRPr i="1" spc="0" sz="1600"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For instance: </a:t>
              </a:r>
              <a:endParaRPr spc="-1"/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pc="-1"/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DBD_IBM_Si_analyzer →  Marcus H. Mendenhall	</a:t>
              </a: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Test_SX → E. Farhi</a:t>
              </a: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Pump_probe → E. Knudsen</a:t>
              </a: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>
                <a:defRPr i="1" spc="0" sz="30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pc="-1"/>
            </a:p>
            <a:p>
              <a:pPr>
                <a:defRPr i="1" spc="0" sz="34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	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xfrm>
            <a:off x="9558661" y="7100529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3" name="CustomShape 1"/>
          <p:cNvSpPr txBox="1"/>
          <p:nvPr/>
        </p:nvSpPr>
        <p:spPr>
          <a:xfrm>
            <a:off x="1567516" y="1394325"/>
            <a:ext cx="680148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</a:t>
            </a:r>
          </a:p>
        </p:txBody>
      </p:sp>
      <p:sp>
        <p:nvSpPr>
          <p:cNvPr id="494" name="CustomShape 2"/>
          <p:cNvSpPr txBox="1"/>
          <p:nvPr/>
        </p:nvSpPr>
        <p:spPr>
          <a:xfrm>
            <a:off x="1634232" y="2269594"/>
            <a:ext cx="680148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24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https://github.com/McStasMcXtrace/McCode</a:t>
            </a:r>
          </a:p>
        </p:txBody>
      </p:sp>
      <p:pic>
        <p:nvPicPr>
          <p:cNvPr id="495" name="Picture 138" descr="Picture 1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8273" y="2658365"/>
            <a:ext cx="6767439" cy="5021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8" name="Slide Number"/>
          <p:cNvSpPr txBox="1"/>
          <p:nvPr>
            <p:ph type="sldNum" sz="quarter" idx="2"/>
          </p:nvPr>
        </p:nvSpPr>
        <p:spPr>
          <a:xfrm>
            <a:off x="9558661" y="7100529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9" name="CustomShape 1"/>
          <p:cNvSpPr txBox="1"/>
          <p:nvPr/>
        </p:nvSpPr>
        <p:spPr>
          <a:xfrm>
            <a:off x="1567516" y="1394325"/>
            <a:ext cx="680148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</a:t>
            </a:r>
          </a:p>
        </p:txBody>
      </p:sp>
      <p:sp>
        <p:nvSpPr>
          <p:cNvPr id="500" name="CustomShape 2"/>
          <p:cNvSpPr txBox="1"/>
          <p:nvPr/>
        </p:nvSpPr>
        <p:spPr>
          <a:xfrm>
            <a:off x="1634232" y="2269594"/>
            <a:ext cx="6801480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24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https://github.com/McStasMcXtrace/McCode</a:t>
            </a:r>
          </a:p>
        </p:txBody>
      </p:sp>
      <p:pic>
        <p:nvPicPr>
          <p:cNvPr id="501" name="Picture 138" descr="Picture 1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8273" y="2658365"/>
            <a:ext cx="6767439" cy="5021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lide Number"/>
          <p:cNvSpPr txBox="1"/>
          <p:nvPr>
            <p:ph type="sldNum" sz="quarter" idx="2"/>
          </p:nvPr>
        </p:nvSpPr>
        <p:spPr>
          <a:xfrm>
            <a:off x="9645135" y="7080574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4" name="CustomShape 1"/>
          <p:cNvSpPr txBox="1"/>
          <p:nvPr/>
        </p:nvSpPr>
        <p:spPr>
          <a:xfrm>
            <a:off x="2015232" y="270386"/>
            <a:ext cx="6801480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i="1" spc="-1" sz="20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GitHub.com: wiki</a:t>
            </a:r>
          </a:p>
        </p:txBody>
      </p:sp>
      <p:sp>
        <p:nvSpPr>
          <p:cNvPr id="505" name="TextBox 1"/>
          <p:cNvSpPr txBox="1"/>
          <p:nvPr/>
        </p:nvSpPr>
        <p:spPr>
          <a:xfrm>
            <a:off x="4754524" y="236075"/>
            <a:ext cx="4196534" cy="352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311" tIns="34311" rIns="34311" bIns="34311">
            <a:spAutoFit/>
          </a:bodyPr>
          <a:lstStyle>
            <a:lvl1pPr>
              <a:defRPr b="1" i="1" sz="2000"/>
            </a:lvl1pPr>
          </a:lstStyle>
          <a:p>
            <a:pPr/>
            <a:r>
              <a:t>User- and developer docs</a:t>
            </a:r>
          </a:p>
        </p:txBody>
      </p:sp>
      <p:pic>
        <p:nvPicPr>
          <p:cNvPr id="506" name="Screenshot 2019-12-04 at 08.59.43.png" descr="Screenshot 2019-12-04 at 08.59.43.png"/>
          <p:cNvPicPr>
            <a:picLocks noChangeAspect="1"/>
          </p:cNvPicPr>
          <p:nvPr/>
        </p:nvPicPr>
        <p:blipFill>
          <a:blip r:embed="rId2">
            <a:extLst/>
          </a:blip>
          <a:srcRect l="0" t="17712" r="0" b="0"/>
          <a:stretch>
            <a:fillRect/>
          </a:stretch>
        </p:blipFill>
        <p:spPr>
          <a:xfrm>
            <a:off x="235413" y="652377"/>
            <a:ext cx="6018571" cy="6849073"/>
          </a:xfrm>
          <a:prstGeom prst="rect">
            <a:avLst/>
          </a:prstGeom>
          <a:ln w="25400">
            <a:solidFill>
              <a:srgbClr val="B80000"/>
            </a:solidFill>
          </a:ln>
        </p:spPr>
      </p:pic>
      <p:sp>
        <p:nvSpPr>
          <p:cNvPr id="507" name="}"/>
          <p:cNvSpPr txBox="1"/>
          <p:nvPr/>
        </p:nvSpPr>
        <p:spPr>
          <a:xfrm>
            <a:off x="3298332" y="6104501"/>
            <a:ext cx="245989" cy="789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5500">
                <a:solidFill>
                  <a:srgbClr val="FF2600"/>
                </a:solidFill>
              </a:defRPr>
            </a:lvl1pPr>
          </a:lstStyle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lide Number"/>
          <p:cNvSpPr txBox="1"/>
          <p:nvPr>
            <p:ph type="sldNum" sz="quarter" idx="2"/>
          </p:nvPr>
        </p:nvSpPr>
        <p:spPr>
          <a:xfrm>
            <a:off x="9645135" y="7080574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0" name="CustomShape 1"/>
          <p:cNvSpPr txBox="1"/>
          <p:nvPr/>
        </p:nvSpPr>
        <p:spPr>
          <a:xfrm>
            <a:off x="2015232" y="270386"/>
            <a:ext cx="6801480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i="1" spc="-1" sz="20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GitHub.com: wiki</a:t>
            </a:r>
          </a:p>
        </p:txBody>
      </p:sp>
      <p:sp>
        <p:nvSpPr>
          <p:cNvPr id="511" name="TextBox 1"/>
          <p:cNvSpPr txBox="1"/>
          <p:nvPr/>
        </p:nvSpPr>
        <p:spPr>
          <a:xfrm>
            <a:off x="4754524" y="236075"/>
            <a:ext cx="4196534" cy="352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311" tIns="34311" rIns="34311" bIns="34311">
            <a:spAutoFit/>
          </a:bodyPr>
          <a:lstStyle>
            <a:lvl1pPr>
              <a:defRPr b="1" i="1" sz="2000"/>
            </a:lvl1pPr>
          </a:lstStyle>
          <a:p>
            <a:pPr/>
            <a:r>
              <a:t>User- and developer docs</a:t>
            </a:r>
          </a:p>
        </p:txBody>
      </p:sp>
      <p:pic>
        <p:nvPicPr>
          <p:cNvPr id="512" name="Screenshot 2019-12-04 at 08.59.43.png" descr="Screenshot 2019-12-04 at 08.59.43.png"/>
          <p:cNvPicPr>
            <a:picLocks noChangeAspect="1"/>
          </p:cNvPicPr>
          <p:nvPr/>
        </p:nvPicPr>
        <p:blipFill>
          <a:blip r:embed="rId2">
            <a:extLst/>
          </a:blip>
          <a:srcRect l="0" t="17712" r="0" b="0"/>
          <a:stretch>
            <a:fillRect/>
          </a:stretch>
        </p:blipFill>
        <p:spPr>
          <a:xfrm>
            <a:off x="235413" y="652377"/>
            <a:ext cx="6018571" cy="6849073"/>
          </a:xfrm>
          <a:prstGeom prst="rect">
            <a:avLst/>
          </a:prstGeom>
          <a:ln w="25400">
            <a:solidFill>
              <a:srgbClr val="B80000"/>
            </a:solidFill>
          </a:ln>
        </p:spPr>
      </p:pic>
      <p:sp>
        <p:nvSpPr>
          <p:cNvPr id="513" name="Line"/>
          <p:cNvSpPr/>
          <p:nvPr/>
        </p:nvSpPr>
        <p:spPr>
          <a:xfrm flipH="1">
            <a:off x="2568407" y="5569950"/>
            <a:ext cx="1526636" cy="1242180"/>
          </a:xfrm>
          <a:prstGeom prst="line">
            <a:avLst/>
          </a:prstGeom>
          <a:ln w="25400">
            <a:solidFill>
              <a:srgbClr val="FF0003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pic>
        <p:nvPicPr>
          <p:cNvPr id="514" name="Screenshot 2019-12-04 at 09.03.32.png" descr="Screenshot 2019-12-04 at 09.03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3220" y="0"/>
            <a:ext cx="5779142" cy="7556501"/>
          </a:xfrm>
          <a:prstGeom prst="rect">
            <a:avLst/>
          </a:prstGeom>
          <a:ln w="25400">
            <a:solidFill>
              <a:srgbClr val="FF0003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What is really the information content…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really the information content…?</a:t>
            </a:r>
          </a:p>
        </p:txBody>
      </p:sp>
      <p:sp>
        <p:nvSpPr>
          <p:cNvPr id="381" name="McXtrace sources generally provide “intensity” in units of photons/s (into a chosen solid angl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McXtrace sources generally provide “intensity” in units of photons/s (into a chosen solid angle)</a:t>
            </a:r>
          </a:p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That intensity is carried through the instrument on a discrete set of “X-ray rays”</a:t>
            </a:r>
          </a:p>
        </p:txBody>
      </p:sp>
      <p:sp>
        <p:nvSpPr>
          <p:cNvPr id="382" name="Slide Number"/>
          <p:cNvSpPr txBox="1"/>
          <p:nvPr>
            <p:ph type="sldNum" sz="quarter" idx="2"/>
          </p:nvPr>
        </p:nvSpPr>
        <p:spPr>
          <a:xfrm>
            <a:off x="9585268" y="7073921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7" name="CustomShape 1"/>
          <p:cNvSpPr txBox="1"/>
          <p:nvPr/>
        </p:nvSpPr>
        <p:spPr>
          <a:xfrm>
            <a:off x="2121427" y="50023"/>
            <a:ext cx="6801481" cy="271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i="1" spc="-1" sz="19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GitHub.com: Issue Tracker</a:t>
            </a:r>
          </a:p>
        </p:txBody>
      </p:sp>
      <p:grpSp>
        <p:nvGrpSpPr>
          <p:cNvPr id="520" name="Group"/>
          <p:cNvGrpSpPr/>
          <p:nvPr/>
        </p:nvGrpSpPr>
        <p:grpSpPr>
          <a:xfrm>
            <a:off x="1568410" y="481631"/>
            <a:ext cx="6934280" cy="6924351"/>
            <a:chOff x="0" y="0"/>
            <a:chExt cx="6934279" cy="6924349"/>
          </a:xfrm>
        </p:grpSpPr>
        <p:pic>
          <p:nvPicPr>
            <p:cNvPr id="518" name="Screenshot 2019-12-04 at 09.06.30.png" descr="Screenshot 2019-12-04 at 09.06.3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1631" r="0" b="0"/>
            <a:stretch>
              <a:fillRect/>
            </a:stretch>
          </p:blipFill>
          <p:spPr>
            <a:xfrm>
              <a:off x="0" y="0"/>
              <a:ext cx="6934280" cy="6924350"/>
            </a:xfrm>
            <a:prstGeom prst="rect">
              <a:avLst/>
            </a:prstGeom>
            <a:ln w="25400" cap="flat">
              <a:solidFill>
                <a:srgbClr val="B80000"/>
              </a:solidFill>
              <a:prstDash val="solid"/>
              <a:round/>
            </a:ln>
            <a:effectLst/>
          </p:spPr>
        </p:pic>
        <p:pic>
          <p:nvPicPr>
            <p:cNvPr id="519" name="Screenshot 2019-12-04 at 09.06.30.png" descr="Screenshot 2019-12-04 at 09.06.3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572" t="5382" r="1572" b="84895"/>
            <a:stretch>
              <a:fillRect/>
            </a:stretch>
          </p:blipFill>
          <p:spPr>
            <a:xfrm>
              <a:off x="108987" y="17574"/>
              <a:ext cx="6716206" cy="8589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CustomShape 1"/>
          <p:cNvSpPr txBox="1"/>
          <p:nvPr/>
        </p:nvSpPr>
        <p:spPr>
          <a:xfrm>
            <a:off x="1634810" y="1396651"/>
            <a:ext cx="680148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</a:t>
            </a:r>
          </a:p>
        </p:txBody>
      </p:sp>
      <p:pic>
        <p:nvPicPr>
          <p:cNvPr id="526" name="Screenshot 2019-11-26 at 22.02.28.png" descr="Screenshot 2019-11-26 at 22.02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795" y="1766104"/>
            <a:ext cx="9381461" cy="585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1" name="CustomShape 1"/>
          <p:cNvSpPr txBox="1"/>
          <p:nvPr/>
        </p:nvSpPr>
        <p:spPr>
          <a:xfrm>
            <a:off x="1634810" y="1441979"/>
            <a:ext cx="680148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</a:t>
            </a:r>
          </a:p>
        </p:txBody>
      </p:sp>
      <p:pic>
        <p:nvPicPr>
          <p:cNvPr id="532" name="Screenshot 2019-11-26 at 22.03.32.png" descr="Screenshot 2019-11-26 at 22.03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848" y="1680281"/>
            <a:ext cx="9243404" cy="5781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Screenshot 2019-11-26 at 22.03.17.png" descr="Screenshot 2019-11-26 at 22.03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023" y="1713969"/>
            <a:ext cx="6814762" cy="609963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Rectangle"/>
          <p:cNvSpPr/>
          <p:nvPr/>
        </p:nvSpPr>
        <p:spPr>
          <a:xfrm>
            <a:off x="6202096" y="3392821"/>
            <a:ext cx="3839128" cy="3541350"/>
          </a:xfrm>
          <a:prstGeom prst="rect">
            <a:avLst/>
          </a:prstGeom>
          <a:solidFill>
            <a:srgbClr val="FFFFFF"/>
          </a:solidFill>
          <a:ln w="12700">
            <a:solidFill>
              <a:srgbClr val="990000"/>
            </a:solidFill>
          </a:ln>
        </p:spPr>
        <p:txBody>
          <a:bodyPr lIns="38699" tIns="38699" rIns="38699" bIns="38699" anchor="ctr"/>
          <a:lstStyle/>
          <a:p>
            <a:pPr defTabSz="1007533">
              <a:spcBef>
                <a:spcPts val="1000"/>
              </a:spcBef>
              <a:defRPr sz="1600"/>
            </a:pPr>
          </a:p>
        </p:txBody>
      </p:sp>
      <p:sp>
        <p:nvSpPr>
          <p:cNvPr id="53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8" name="CustomShape 1"/>
          <p:cNvSpPr txBox="1"/>
          <p:nvPr/>
        </p:nvSpPr>
        <p:spPr>
          <a:xfrm>
            <a:off x="1634810" y="1440148"/>
            <a:ext cx="680148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pc="0" sz="16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 - Archive</a:t>
            </a:r>
          </a:p>
        </p:txBody>
      </p:sp>
      <p:sp>
        <p:nvSpPr>
          <p:cNvPr id="539" name="Spirit of the mailinglist:…"/>
          <p:cNvSpPr txBox="1"/>
          <p:nvPr/>
        </p:nvSpPr>
        <p:spPr>
          <a:xfrm>
            <a:off x="6300961" y="3968677"/>
            <a:ext cx="3767024" cy="281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007533">
              <a:spcBef>
                <a:spcPts val="1000"/>
              </a:spcBef>
              <a:defRPr sz="1600"/>
            </a:pPr>
            <a:r>
              <a:t>Spirit of the mailinglist:</a:t>
            </a:r>
          </a:p>
          <a:p>
            <a:pPr marL="160421" indent="-160421" defTabSz="1007533">
              <a:spcBef>
                <a:spcPts val="1000"/>
              </a:spcBef>
              <a:buSzPct val="100000"/>
              <a:buChar char="•"/>
              <a:defRPr sz="1600"/>
            </a:pPr>
            <a:r>
              <a:t>Very friendly and open!</a:t>
            </a:r>
          </a:p>
          <a:p>
            <a:pPr marL="160421" indent="-160421" defTabSz="1007533">
              <a:spcBef>
                <a:spcPts val="1000"/>
              </a:spcBef>
              <a:buSzPct val="100000"/>
              <a:buChar char="•"/>
              <a:defRPr sz="1600"/>
            </a:pPr>
            <a:r>
              <a:t>There is </a:t>
            </a:r>
            <a:r>
              <a:rPr b="1"/>
              <a:t>no such thing</a:t>
            </a:r>
            <a:r>
              <a:t> as a stupid </a:t>
            </a:r>
            <a:br/>
            <a:r>
              <a:t>question!</a:t>
            </a:r>
          </a:p>
          <a:p>
            <a:pPr marL="160421" indent="-160421" defTabSz="1007533">
              <a:spcBef>
                <a:spcPts val="1000"/>
              </a:spcBef>
              <a:buSzPct val="100000"/>
              <a:buChar char="•"/>
              <a:defRPr sz="1600"/>
            </a:pPr>
            <a:r>
              <a:t>Often answers are given from users</a:t>
            </a:r>
            <a:br/>
            <a:r>
              <a:t>rather than developers, especially in </a:t>
            </a:r>
            <a:br/>
            <a:r>
              <a:t>areas that include very specific </a:t>
            </a:r>
            <a:br/>
            <a:r>
              <a:t>domain science. </a:t>
            </a:r>
            <a:br/>
          </a:p>
          <a:p>
            <a:pPr marL="160421" indent="-160421" defTabSz="1007533">
              <a:spcBef>
                <a:spcPts val="1000"/>
              </a:spcBef>
              <a:buSzPct val="100000"/>
              <a:buChar char="•"/>
              <a:defRPr sz="1600"/>
            </a:pPr>
            <a:r>
              <a:t>contact: </a:t>
            </a:r>
            <a:r>
              <a:rPr u="sng">
                <a:solidFill>
                  <a:srgbClr val="2F3EEA"/>
                </a:solidFill>
                <a:uFill>
                  <a:solidFill>
                    <a:srgbClr val="2F3EEA"/>
                  </a:solidFill>
                </a:uFill>
                <a:hlinkClick r:id="rId3" invalidUrl="" action="" tgtFrame="" tooltip="" history="1" highlightClick="0" endSnd="0"/>
              </a:rPr>
              <a:t>mcxtrace-users@mcxtrace.org</a:t>
            </a:r>
            <a:r>
              <a:t> </a:t>
            </a:r>
          </a:p>
        </p:txBody>
      </p:sp>
      <p:sp>
        <p:nvSpPr>
          <p:cNvPr id="540" name="User forum and help since 2009!!"/>
          <p:cNvSpPr txBox="1"/>
          <p:nvPr/>
        </p:nvSpPr>
        <p:spPr>
          <a:xfrm>
            <a:off x="6331808" y="3576339"/>
            <a:ext cx="300593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007533">
              <a:spcBef>
                <a:spcPts val="1000"/>
              </a:spcBef>
              <a:defRPr sz="1600"/>
            </a:lvl1pPr>
          </a:lstStyle>
          <a:p>
            <a:pPr/>
            <a:r>
              <a:t>User forum and help since 2009!!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rental_cello.tiff" descr="rental_cell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5299" y="-5370"/>
            <a:ext cx="2730927" cy="7309349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PLIT, EXTEND, WHEN, COPY &amp; GROUP  (… and the dangerous JUMP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indent="101346" algn="l" defTabSz="564218">
              <a:lnSpc>
                <a:spcPct val="110000"/>
              </a:lnSpc>
              <a:defRPr b="1" spc="0" sz="2128"/>
            </a:pPr>
            <a:r>
              <a:t>SPLIT, EXTEND, WHEN, COPY &amp; GROUP </a:t>
            </a:r>
            <a:br/>
            <a:r>
              <a:rPr b="0" sz="1456"/>
              <a:t>(… and the dangerous JUMP)</a:t>
            </a:r>
          </a:p>
        </p:txBody>
      </p:sp>
      <p:sp>
        <p:nvSpPr>
          <p:cNvPr id="544" name="Advanced language featur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0534" indent="-289559"/>
            <a:r>
              <a:t>Advanced language features:</a:t>
            </a:r>
          </a:p>
          <a:p>
            <a:pPr marL="470534" indent="-289559"/>
          </a:p>
          <a:p>
            <a:pPr lvl="2" marL="0" indent="542925">
              <a:buSzTx/>
              <a:buNone/>
              <a:defRPr i="1"/>
            </a:pPr>
            <a:r>
              <a:t>Tips and tricks for your</a:t>
            </a:r>
            <a:br/>
            <a:r>
              <a:t>instrument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yntax in one, complex view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 in one, complex view...</a:t>
            </a:r>
          </a:p>
        </p:txBody>
      </p:sp>
      <p:sp>
        <p:nvSpPr>
          <p:cNvPr id="548" name="Slide Number"/>
          <p:cNvSpPr txBox="1"/>
          <p:nvPr>
            <p:ph type="sldNum" sz="quarter" idx="2"/>
          </p:nvPr>
        </p:nvSpPr>
        <p:spPr>
          <a:xfrm>
            <a:off x="9605224" y="7080574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9" name="{SPLIT} COMPONENT name = comp(parameters) {WHEN condition}…"/>
          <p:cNvSpPr txBox="1"/>
          <p:nvPr/>
        </p:nvSpPr>
        <p:spPr>
          <a:xfrm>
            <a:off x="1163855" y="2427548"/>
            <a:ext cx="8307773" cy="2596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42" tIns="22142" rIns="22142" bIns="22142">
            <a:spAutoFit/>
          </a:bodyPr>
          <a:lstStyle/>
          <a:p>
            <a:pPr defTabSz="503766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{</a:t>
            </a:r>
            <a:r>
              <a:rPr>
                <a:solidFill>
                  <a:srgbClr val="B51A00"/>
                </a:solidFill>
              </a:rPr>
              <a:t>SPLIT</a:t>
            </a:r>
            <a:r>
              <a:t>} COMPONENT name = comp(parameters) {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}</a:t>
            </a:r>
          </a:p>
          <a:p>
            <a:pPr defTabSz="503766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AT (...) [RELATIVE</a:t>
            </a:r>
            <a:r>
              <a:rPr>
                <a:solidFill>
                  <a:srgbClr val="4F7A28"/>
                </a:solidFill>
              </a:rPr>
              <a:t>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</a:t>
            </a:r>
            <a:r>
              <a:rPr>
                <a:solidFill>
                  <a:srgbClr val="4F7A28"/>
                </a:solidFill>
              </a:rPr>
              <a:t> </a:t>
            </a:r>
            <a:r>
              <a:t>|</a:t>
            </a:r>
            <a:r>
              <a:rPr>
                <a:solidFill>
                  <a:srgbClr val="4F7A28"/>
                </a:solidFill>
              </a:rPr>
              <a:t> ABSOLUTE</a:t>
            </a:r>
            <a:r>
              <a:t>]</a:t>
            </a:r>
          </a:p>
          <a:p>
            <a:pPr defTabSz="503766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{ROTATED {RELATIVE 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 | </a:t>
            </a:r>
            <a:r>
              <a:rPr>
                <a:solidFill>
                  <a:srgbClr val="4F7A28"/>
                </a:solidFill>
              </a:rPr>
              <a:t>ABSOLUTE</a:t>
            </a:r>
            <a:r>
              <a:t>} }</a:t>
            </a:r>
          </a:p>
          <a:p>
            <a:pPr defTabSz="503766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GROUP</a:t>
            </a:r>
            <a:r>
              <a:t> group_name}</a:t>
            </a:r>
          </a:p>
          <a:p>
            <a:pPr defTabSz="503766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EXTEND</a:t>
            </a:r>
            <a:r>
              <a:t> C_code}</a:t>
            </a:r>
          </a:p>
          <a:p>
            <a:pPr defTabSz="503766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JUMP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reference|PREVIOUS|MYSELF|NEXT</a:t>
            </a:r>
            <a:r>
              <a:t>] [</a:t>
            </a:r>
            <a:r>
              <a:rPr>
                <a:solidFill>
                  <a:srgbClr val="874EFE"/>
                </a:solidFill>
              </a:rPr>
              <a:t>ITERATE</a:t>
            </a:r>
            <a:r>
              <a:t> number_of_times | 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] }</a:t>
            </a:r>
          </a:p>
        </p:txBody>
      </p:sp>
      <p:pic>
        <p:nvPicPr>
          <p:cNvPr id="550" name="confused.tiff" descr="confus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2203" y="4564272"/>
            <a:ext cx="2148214" cy="161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81sgIqXwkGL._SX355_.jpg" descr="81sgIqXwkGL._SX355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DECLARE / INITIALIZ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DECLARE / INITIALIZE</a:t>
            </a:r>
          </a:p>
        </p:txBody>
      </p:sp>
      <p:sp>
        <p:nvSpPr>
          <p:cNvPr id="554" name="Use the DECLARE section define user variables and function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5267" indent="-144779" defTabSz="457200">
              <a:spcBef>
                <a:spcPts val="700"/>
              </a:spcBef>
              <a:defRPr spc="0" sz="1600"/>
            </a:pPr>
            <a:r>
              <a:t>Use the DECLARE section define user variables and functions.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rPr b="1"/>
              <a:t>DECLARE</a:t>
            </a:r>
            <a:r>
              <a:t> %{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   double myvar;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%}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Use INITIALIZE for initialization of user variables and calculations.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rPr b="1"/>
              <a:t>INITIALIZE</a:t>
            </a:r>
            <a:r>
              <a:t> %{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   myvar = sqrt(PI*input_var)*rand01();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%}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- Both use normal c-syntax.</a:t>
            </a:r>
          </a:p>
          <a:p>
            <a:pPr marL="235267" indent="-14477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BEWARE: (example) What you do in the c-style areas is c-standard, e.g. trigonometric functions from math.h use radians! - McXtrace placement specifiers work in degrees, etc...</a:t>
            </a:r>
          </a:p>
        </p:txBody>
      </p:sp>
      <p:pic>
        <p:nvPicPr>
          <p:cNvPr id="555" name="flags-globe-thumb541425.png" descr="flags-globe-thumb5414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3428" y="1295165"/>
            <a:ext cx="1636099" cy="1636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7343" y="4145064"/>
            <a:ext cx="948270" cy="1295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4741" y="3294071"/>
            <a:ext cx="1218572" cy="804257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K &amp; R. /  GNU"/>
          <p:cNvSpPr txBox="1"/>
          <p:nvPr/>
        </p:nvSpPr>
        <p:spPr>
          <a:xfrm>
            <a:off x="8682670" y="3077575"/>
            <a:ext cx="689258" cy="16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559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6668" y="3344450"/>
            <a:ext cx="741118" cy="725786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lide Number"/>
          <p:cNvSpPr txBox="1"/>
          <p:nvPr>
            <p:ph type="sldNum" sz="quarter" idx="2"/>
          </p:nvPr>
        </p:nvSpPr>
        <p:spPr>
          <a:xfrm>
            <a:off x="9711653" y="7060617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61" name="81sgIqXwkGL._SX355_.jpg" descr="81sgIqXwkGL._SX355_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DECLARE / INITIALIZ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DECLARE / INITIALIZE</a:t>
            </a:r>
          </a:p>
        </p:txBody>
      </p:sp>
      <p:sp>
        <p:nvSpPr>
          <p:cNvPr id="564" name="Use the DECLARE section define user variables and function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5267" indent="-144779" defTabSz="457200">
              <a:spcBef>
                <a:spcPts val="700"/>
              </a:spcBef>
              <a:defRPr spc="0" sz="1600"/>
            </a:pPr>
            <a:r>
              <a:t>Use the DECLARE section define user variables and functions.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rPr b="1"/>
              <a:t>DECLARE</a:t>
            </a:r>
            <a:r>
              <a:t> %{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   double myvar;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%}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Use INITIALIZE for initialization of user variables and calculations.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rPr b="1"/>
              <a:t>INITIALIZE</a:t>
            </a:r>
            <a:r>
              <a:t> %{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   myvar = sqrt(PI*input_var)*rand01();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  <a:r>
              <a:t>%}</a:t>
            </a:r>
          </a:p>
          <a:p>
            <a:pPr lvl="2" marL="408622" indent="-13715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- Both use normal c-syntax.</a:t>
            </a:r>
          </a:p>
          <a:p>
            <a:pPr marL="235267" indent="-144779" defTabSz="457200">
              <a:spcBef>
                <a:spcPts val="700"/>
              </a:spcBef>
              <a:defRPr spc="0" sz="1600"/>
            </a:pPr>
          </a:p>
          <a:p>
            <a:pPr marL="235267" indent="-144779" defTabSz="457200">
              <a:spcBef>
                <a:spcPts val="700"/>
              </a:spcBef>
              <a:defRPr spc="0" sz="1600"/>
            </a:pPr>
            <a:r>
              <a:t>BEWARE: (example) What you do in the c-style areas is c-standard, e.g. trigonometric functions from math.h use radians! - McXtrace placement specifiers work in degrees, etc...</a:t>
            </a:r>
          </a:p>
        </p:txBody>
      </p:sp>
      <p:pic>
        <p:nvPicPr>
          <p:cNvPr id="565" name="flags-globe-thumb541425.png" descr="flags-globe-thumb5414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3428" y="1295165"/>
            <a:ext cx="1636099" cy="1636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7343" y="4145064"/>
            <a:ext cx="948270" cy="1295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04741" y="3294071"/>
            <a:ext cx="1218572" cy="804257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K &amp; R. /  GNU"/>
          <p:cNvSpPr txBox="1"/>
          <p:nvPr/>
        </p:nvSpPr>
        <p:spPr>
          <a:xfrm>
            <a:off x="8682670" y="3077575"/>
            <a:ext cx="689258" cy="16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569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6668" y="3344450"/>
            <a:ext cx="741118" cy="72578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lide Number"/>
          <p:cNvSpPr txBox="1"/>
          <p:nvPr>
            <p:ph type="sldNum" sz="quarter" idx="2"/>
          </p:nvPr>
        </p:nvSpPr>
        <p:spPr>
          <a:xfrm>
            <a:off x="9711653" y="7060617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71" name="81sgIqXwkGL._SX355_.jpg" descr="81sgIqXwkGL._SX355_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4" name="Group"/>
          <p:cNvGrpSpPr/>
          <p:nvPr/>
        </p:nvGrpSpPr>
        <p:grpSpPr>
          <a:xfrm>
            <a:off x="477866" y="1769040"/>
            <a:ext cx="9477327" cy="5473032"/>
            <a:chOff x="0" y="0"/>
            <a:chExt cx="9477326" cy="5473031"/>
          </a:xfrm>
        </p:grpSpPr>
        <p:sp>
          <p:nvSpPr>
            <p:cNvPr id="572" name="Useful physics constants:…"/>
            <p:cNvSpPr/>
            <p:nvPr/>
          </p:nvSpPr>
          <p:spPr>
            <a:xfrm>
              <a:off x="0" y="0"/>
              <a:ext cx="9477327" cy="547303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Useful physics constants:</a:t>
              </a:r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  <a:r>
                <a:t>plus e.g. DEG2RAD, RAD2DEG,  and these math constants</a:t>
              </a:r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</a:p>
            <a:p>
              <a:pPr/>
              <a:r>
                <a:t>plus anything you can imagine in terms of trigonometric functions from C &lt;math.h&gt;</a:t>
              </a:r>
            </a:p>
            <a:p>
              <a:pPr/>
              <a:r>
                <a:t>(beware, these take radians as input - as opposed to our ROTATED statements)</a:t>
              </a:r>
            </a:p>
          </p:txBody>
        </p:sp>
        <p:pic>
          <p:nvPicPr>
            <p:cNvPr id="573" name="Screenshot 2019-12-04 at 10.15.25.png" descr="Screenshot 2019-12-04 at 10.15.25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365894" y="473724"/>
              <a:ext cx="8745371" cy="1052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5" name="Screenshot 2019-12-04 at 10.19.40.png" descr="Screenshot 2019-12-04 at 10.19.4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8723" y="3783154"/>
            <a:ext cx="3441701" cy="2019301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(                                                   )"/>
          <p:cNvSpPr txBox="1"/>
          <p:nvPr/>
        </p:nvSpPr>
        <p:spPr>
          <a:xfrm>
            <a:off x="769027" y="3742749"/>
            <a:ext cx="340408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                                                  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%inc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%include</a:t>
            </a:r>
          </a:p>
        </p:txBody>
      </p:sp>
      <p:sp>
        <p:nvSpPr>
          <p:cNvPr id="579" name="Instrumentfiles can include external c-code or other instrumentfiles... (These are examples from McSta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133" indent="-234543" defTabSz="740663">
              <a:spcBef>
                <a:spcPts val="1100"/>
              </a:spcBef>
              <a:defRPr spc="0" sz="2592"/>
            </a:pPr>
            <a:r>
              <a:t>Instrumentfiles can include external c-code or other instrumentfiles... (These are examples from McStas)</a:t>
            </a:r>
          </a:p>
          <a:p>
            <a:pPr marL="381133" indent="-234543" defTabSz="740663">
              <a:spcBef>
                <a:spcPts val="1100"/>
              </a:spcBef>
              <a:defRPr spc="0" sz="2592"/>
            </a:pPr>
          </a:p>
          <a:p>
            <a:pPr marL="381133" indent="-234543" defTabSz="740663">
              <a:spcBef>
                <a:spcPts val="1100"/>
              </a:spcBef>
              <a:defRPr spc="0" sz="2592"/>
            </a:pPr>
            <a:r>
              <a:t>ILL_H15_IN6.instr:%include "monitor_nd-lib"</a:t>
            </a:r>
          </a:p>
          <a:p>
            <a:pPr marL="381133" indent="-234543" defTabSz="740663">
              <a:spcBef>
                <a:spcPts val="1100"/>
              </a:spcBef>
              <a:defRPr spc="0" sz="2592"/>
            </a:pPr>
            <a:r>
              <a:t>ILL_H16_IN5.instr:%include "ILL_H16.instr"</a:t>
            </a:r>
          </a:p>
          <a:p>
            <a:pPr marL="381133" indent="-234543" defTabSz="740663">
              <a:spcBef>
                <a:spcPts val="1100"/>
              </a:spcBef>
              <a:defRPr spc="0" sz="2592"/>
            </a:pPr>
            <a:r>
              <a:t>ILL_H25_IN22.instr:%include "ILL_H25.instr"</a:t>
            </a:r>
          </a:p>
          <a:p>
            <a:pPr marL="381133" indent="-234543" defTabSz="740663">
              <a:spcBef>
                <a:spcPts val="1100"/>
              </a:spcBef>
              <a:defRPr spc="0" sz="2592"/>
            </a:pPr>
            <a:r>
              <a:t>ILL_H25_IN22.instr:%include "templateTAS.instr"</a:t>
            </a:r>
          </a:p>
          <a:p>
            <a:pPr marL="381133" indent="-234543" defTabSz="740663">
              <a:spcBef>
                <a:spcPts val="1100"/>
              </a:spcBef>
              <a:defRPr spc="0" sz="2592"/>
            </a:pPr>
          </a:p>
          <a:p>
            <a:pPr marL="381133" indent="-234543" defTabSz="740663">
              <a:spcBef>
                <a:spcPts val="1100"/>
              </a:spcBef>
              <a:defRPr spc="0" sz="2592"/>
            </a:pPr>
            <a:r>
              <a:t>Used in the DECLARE section</a:t>
            </a:r>
          </a:p>
        </p:txBody>
      </p:sp>
      <p:sp>
        <p:nvSpPr>
          <p:cNvPr id="580" name="Slide Number"/>
          <p:cNvSpPr txBox="1"/>
          <p:nvPr>
            <p:ph type="sldNum" sz="quarter" idx="2"/>
          </p:nvPr>
        </p:nvSpPr>
        <p:spPr>
          <a:xfrm>
            <a:off x="9718306" y="7113833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81" name="include-everyone.png" descr="include-every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0148" y="5276748"/>
            <a:ext cx="2014982" cy="1742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81sgIqXwkGL._SX355_.jpg" descr="81sgIqXwkGL._SX355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7221" y="4798644"/>
            <a:ext cx="1883908" cy="1255939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COPY- inside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COPY- inside instruments</a:t>
            </a:r>
          </a:p>
        </p:txBody>
      </p:sp>
      <p:sp>
        <p:nvSpPr>
          <p:cNvPr id="586" name="In instruments: (see e.g. ILL_H25.inst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6446" indent="-133197" defTabSz="420623">
              <a:spcBef>
                <a:spcPts val="600"/>
              </a:spcBef>
              <a:defRPr spc="0" sz="1472"/>
            </a:pPr>
            <a:r>
              <a:t>In instruments: (see e.g. ILL_H25.instr)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COMPONENT H25_1 = Guide_gravity(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  w1=0.03, h1=0.2, w2=0.03, h2=0.2, l=L_H25_1,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  R0=gR0, Qc=gQc, alpha=gAlpha, m=m, W=gW)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AT (0,0,Al_Thickness+gGap) RELATIVE PREVIOUS 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ROTATED (0,Rh_H25_1,0) RELATIVE PREVIOUS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COMPONENT </a:t>
            </a:r>
            <a:r>
              <a:rPr b="1"/>
              <a:t>MYcopy</a:t>
            </a:r>
            <a:r>
              <a:t> = </a:t>
            </a:r>
            <a:r>
              <a:rPr b="1"/>
              <a:t>COPY</a:t>
            </a:r>
            <a:r>
              <a:t>(H25_1)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AT (0,0,L_H25_1+gGap) RELATIVE PREVIOUS 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ROTATED (0,Rh_H25_1,0) RELATIVE PREVIOUS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COMPONENT </a:t>
            </a:r>
            <a:r>
              <a:rPr b="1"/>
              <a:t>COPY</a:t>
            </a:r>
            <a:r>
              <a:t>(H25_1) = </a:t>
            </a:r>
            <a:r>
              <a:rPr b="1"/>
              <a:t>COPY</a:t>
            </a:r>
            <a:r>
              <a:t>(H25_1)(W=2*gW)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AT (0,0,L_H25_1+gGap) RELATIVE PREVIOUS </a:t>
            </a:r>
          </a:p>
          <a:p>
            <a:pPr marL="216446" indent="-133197" defTabSz="420623">
              <a:spcBef>
                <a:spcPts val="600"/>
              </a:spcBef>
              <a:defRPr spc="0" sz="1472"/>
            </a:pPr>
            <a:r>
              <a:t>ROTATED (0,Rh_H25_1,0) RELATIVE PREVIOUS</a:t>
            </a:r>
          </a:p>
        </p:txBody>
      </p:sp>
      <p:sp>
        <p:nvSpPr>
          <p:cNvPr id="587" name="Slide Number"/>
          <p:cNvSpPr txBox="1"/>
          <p:nvPr>
            <p:ph type="sldNum" sz="quarter" idx="2"/>
          </p:nvPr>
        </p:nvSpPr>
        <p:spPr>
          <a:xfrm>
            <a:off x="9565313" y="7073921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88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5541" y="1076846"/>
            <a:ext cx="1353515" cy="1180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7412" y="3545871"/>
            <a:ext cx="1353515" cy="1180942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Line"/>
          <p:cNvSpPr/>
          <p:nvPr/>
        </p:nvSpPr>
        <p:spPr>
          <a:xfrm flipH="1" flipV="1">
            <a:off x="6538020" y="2075716"/>
            <a:ext cx="437522" cy="1627018"/>
          </a:xfrm>
          <a:prstGeom prst="line">
            <a:avLst/>
          </a:prstGeom>
          <a:ln w="28575">
            <a:solidFill>
              <a:schemeClr val="accent1"/>
            </a:solidFill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91" name="Line"/>
          <p:cNvSpPr/>
          <p:nvPr/>
        </p:nvSpPr>
        <p:spPr>
          <a:xfrm flipH="1" flipV="1">
            <a:off x="7157801" y="1943290"/>
            <a:ext cx="555949" cy="3114718"/>
          </a:xfrm>
          <a:prstGeom prst="line">
            <a:avLst/>
          </a:prstGeom>
          <a:ln w="28575">
            <a:solidFill>
              <a:schemeClr val="accent1"/>
            </a:solidFill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592" name="81sgIqXwkGL._SX355_.jpg" descr="81sgIqXwkGL._SX355_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In a histogram se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a histogram sense</a:t>
            </a:r>
          </a:p>
        </p:txBody>
      </p:sp>
      <p:sp>
        <p:nvSpPr>
          <p:cNvPr id="385" name="Imagine a histogram, e.g. I(λ)…"/>
          <p:cNvSpPr txBox="1"/>
          <p:nvPr>
            <p:ph type="body" idx="1"/>
          </p:nvPr>
        </p:nvSpPr>
        <p:spPr>
          <a:xfrm>
            <a:off x="351600" y="1769040"/>
            <a:ext cx="9576042" cy="4384441"/>
          </a:xfrm>
          <a:prstGeom prst="rect">
            <a:avLst/>
          </a:prstGeom>
        </p:spPr>
        <p:txBody>
          <a:bodyPr/>
          <a:lstStyle/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  <a:r>
              <a:t>Imagine a histogram, e.g. I(λ)</a:t>
            </a: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89439" indent="-217079" defTabSz="612648">
              <a:spcBef>
                <a:spcPts val="900"/>
              </a:spcBef>
              <a:buChar char="✦"/>
              <a:defRPr spc="0" sz="2144">
                <a:latin typeface="Verdana"/>
                <a:ea typeface="Verdana"/>
                <a:cs typeface="Verdana"/>
                <a:sym typeface="Verdana"/>
              </a:defRPr>
            </a:pPr>
            <a:r>
              <a:t>The RMS variance over that set becomes our statistical error bar </a:t>
            </a:r>
            <a:r>
              <a:rPr i="1"/>
              <a:t>E</a:t>
            </a:r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7" name="Rectangle"/>
          <p:cNvSpPr/>
          <p:nvPr/>
        </p:nvSpPr>
        <p:spPr>
          <a:xfrm>
            <a:off x="1340967" y="2686050"/>
            <a:ext cx="3374629" cy="23885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88" name="Rectangle"/>
          <p:cNvSpPr/>
          <p:nvPr/>
        </p:nvSpPr>
        <p:spPr>
          <a:xfrm>
            <a:off x="13409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89" name="Rectangle"/>
          <p:cNvSpPr/>
          <p:nvPr/>
        </p:nvSpPr>
        <p:spPr>
          <a:xfrm>
            <a:off x="15441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90" name="Rectangle"/>
          <p:cNvSpPr/>
          <p:nvPr/>
        </p:nvSpPr>
        <p:spPr>
          <a:xfrm>
            <a:off x="17473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91" name="Rectangle"/>
          <p:cNvSpPr/>
          <p:nvPr/>
        </p:nvSpPr>
        <p:spPr>
          <a:xfrm>
            <a:off x="28522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92" name="Rectangle"/>
          <p:cNvSpPr/>
          <p:nvPr/>
        </p:nvSpPr>
        <p:spPr>
          <a:xfrm>
            <a:off x="43254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93" name="Rectangle"/>
          <p:cNvSpPr/>
          <p:nvPr/>
        </p:nvSpPr>
        <p:spPr>
          <a:xfrm>
            <a:off x="45286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394" name="…"/>
          <p:cNvSpPr txBox="1"/>
          <p:nvPr/>
        </p:nvSpPr>
        <p:spPr>
          <a:xfrm>
            <a:off x="3524715" y="2561519"/>
            <a:ext cx="3327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…</a:t>
            </a:r>
          </a:p>
        </p:txBody>
      </p:sp>
      <p:sp>
        <p:nvSpPr>
          <p:cNvPr id="395" name="…"/>
          <p:cNvSpPr txBox="1"/>
          <p:nvPr/>
        </p:nvSpPr>
        <p:spPr>
          <a:xfrm>
            <a:off x="2229315" y="2561519"/>
            <a:ext cx="3327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…</a:t>
            </a:r>
          </a:p>
        </p:txBody>
      </p:sp>
      <p:sp>
        <p:nvSpPr>
          <p:cNvPr id="404" name="Connection Line"/>
          <p:cNvSpPr/>
          <p:nvPr/>
        </p:nvSpPr>
        <p:spPr>
          <a:xfrm>
            <a:off x="2944407" y="3297877"/>
            <a:ext cx="1379234" cy="1075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36" fill="norm" stroke="1" extrusionOk="0">
                <a:moveTo>
                  <a:pt x="21600" y="19426"/>
                </a:moveTo>
                <a:cubicBezTo>
                  <a:pt x="7857" y="21600"/>
                  <a:pt x="657" y="15125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97" name="In bin i, N events each carrying a fractional intensity pj so that"/>
          <p:cNvSpPr txBox="1"/>
          <p:nvPr/>
        </p:nvSpPr>
        <p:spPr>
          <a:xfrm>
            <a:off x="4849466" y="3217040"/>
            <a:ext cx="3282107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>
                <a:latin typeface="Verdana"/>
                <a:ea typeface="Verdana"/>
                <a:cs typeface="Verdana"/>
                <a:sym typeface="Verdana"/>
              </a:defRPr>
            </a:pPr>
            <a:r>
              <a:t>In bin </a:t>
            </a:r>
            <a:r>
              <a:t>i,</a:t>
            </a:r>
            <a:r>
              <a:t> </a:t>
            </a:r>
            <a:r>
              <a:t>N </a:t>
            </a:r>
            <a:r>
              <a:t>events each carrying a fractional intensity </a:t>
            </a:r>
            <a:r>
              <a:t>p</a:t>
            </a:r>
            <a:r>
              <a:rPr baseline="-5999"/>
              <a:t>j</a:t>
            </a:r>
            <a:r>
              <a:t> </a:t>
            </a:r>
            <a:r>
              <a:t>so that</a:t>
            </a:r>
            <a:br/>
            <a:br/>
          </a:p>
        </p:txBody>
      </p:sp>
      <p:sp>
        <p:nvSpPr>
          <p:cNvPr id="398" name="1"/>
          <p:cNvSpPr txBox="1"/>
          <p:nvPr/>
        </p:nvSpPr>
        <p:spPr>
          <a:xfrm>
            <a:off x="13275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1</a:t>
            </a:r>
          </a:p>
        </p:txBody>
      </p:sp>
      <p:sp>
        <p:nvSpPr>
          <p:cNvPr id="399" name="2"/>
          <p:cNvSpPr txBox="1"/>
          <p:nvPr/>
        </p:nvSpPr>
        <p:spPr>
          <a:xfrm>
            <a:off x="15307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2</a:t>
            </a:r>
          </a:p>
        </p:txBody>
      </p:sp>
      <p:sp>
        <p:nvSpPr>
          <p:cNvPr id="400" name="i"/>
          <p:cNvSpPr txBox="1"/>
          <p:nvPr/>
        </p:nvSpPr>
        <p:spPr>
          <a:xfrm>
            <a:off x="2864247" y="2942277"/>
            <a:ext cx="1549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i</a:t>
            </a:r>
          </a:p>
        </p:txBody>
      </p:sp>
      <p:sp>
        <p:nvSpPr>
          <p:cNvPr id="401" name="k"/>
          <p:cNvSpPr txBox="1"/>
          <p:nvPr/>
        </p:nvSpPr>
        <p:spPr>
          <a:xfrm>
            <a:off x="4527947" y="2942277"/>
            <a:ext cx="2184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k</a:t>
            </a:r>
          </a:p>
        </p:txBody>
      </p:sp>
      <p:sp>
        <p:nvSpPr>
          <p:cNvPr id="402" name="3"/>
          <p:cNvSpPr txBox="1"/>
          <p:nvPr/>
        </p:nvSpPr>
        <p:spPr>
          <a:xfrm>
            <a:off x="17466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3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3099" y="4331802"/>
            <a:ext cx="1498157" cy="763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roup_member_450px.png" descr="group_member_450p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4660" y="976346"/>
            <a:ext cx="2195123" cy="1342553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GROUP - components working in parall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- components working in parallel</a:t>
            </a:r>
          </a:p>
        </p:txBody>
      </p:sp>
      <p:sp>
        <p:nvSpPr>
          <p:cNvPr id="596" name="Slide Number"/>
          <p:cNvSpPr txBox="1"/>
          <p:nvPr>
            <p:ph type="sldNum" sz="quarter" idx="2"/>
          </p:nvPr>
        </p:nvSpPr>
        <p:spPr>
          <a:xfrm>
            <a:off x="9611876" y="7073921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7" name="COMPONENT Mono1 = Monochromator_curved(...)…"/>
          <p:cNvSpPr txBox="1"/>
          <p:nvPr/>
        </p:nvSpPr>
        <p:spPr>
          <a:xfrm>
            <a:off x="1305998" y="2536833"/>
            <a:ext cx="7700432" cy="4666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42" tIns="22142" rIns="22142" bIns="22142">
            <a:spAutoFit/>
          </a:bodyPr>
          <a:lstStyle/>
          <a:p>
            <a:pPr lvl="1" defTabSz="1003597">
              <a:lnSpc>
                <a:spcPct val="110000"/>
              </a:lnSpc>
              <a:spcBef>
                <a:spcPts val="400"/>
              </a:spcBef>
              <a:buClr>
                <a:srgbClr val="AD4642"/>
              </a:buClr>
              <a:defRPr sz="12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Mono1 = Monochromator_curved(...)</a:t>
            </a: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  <a:r>
              <a:t>AT (0,0,-LMM) RELATIVE Cradle ROTATED (0,A1/2,0) RELATIVE Cradle</a:t>
            </a: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  <a:r>
              <a:rPr b="1"/>
              <a:t>GROUP</a:t>
            </a:r>
            <a:r>
              <a:t> IN6Monoks</a:t>
            </a:r>
          </a:p>
          <a:p>
            <a:pPr lvl="1" defTabSz="1003597">
              <a:lnSpc>
                <a:spcPct val="110000"/>
              </a:lnSpc>
              <a:spcBef>
                <a:spcPts val="400"/>
              </a:spcBef>
              <a:buClr>
                <a:srgbClr val="AD4642"/>
              </a:buClr>
              <a:defRPr sz="2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lvl="1" defTabSz="1003597">
              <a:lnSpc>
                <a:spcPct val="110000"/>
              </a:lnSpc>
              <a:spcBef>
                <a:spcPts val="400"/>
              </a:spcBef>
              <a:buClr>
                <a:srgbClr val="AD4642"/>
              </a:buClr>
              <a:defRPr sz="2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Mono2 = Monochromator_curved(...)</a:t>
            </a: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  <a:r>
              <a:t>AT (0,0,0) RELATIVE Cradle ROTATED (0,A2/2,0) RELATIVE Cradle</a:t>
            </a: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  <a:r>
              <a:rPr b="1"/>
              <a:t>GROUP</a:t>
            </a:r>
            <a:r>
              <a:t> IN6Monoks</a:t>
            </a: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</a:p>
          <a:p>
            <a:pPr lvl="1" defTabSz="1003597">
              <a:spcBef>
                <a:spcPts val="400"/>
              </a:spcBef>
              <a:buClr>
                <a:srgbClr val="AD4642"/>
              </a:buClr>
              <a:defRPr i="1" sz="2000"/>
            </a:pPr>
            <a:r>
              <a:t>- One comp after the particle is “tried” in sequential order until the it becomes SCATTERED.</a:t>
            </a:r>
          </a:p>
          <a:p>
            <a:pPr defTabSz="1003597">
              <a:spcBef>
                <a:spcPts val="400"/>
              </a:spcBef>
              <a:buClr>
                <a:srgbClr val="AD4642"/>
              </a:buClr>
              <a:defRPr i="1" sz="2000"/>
            </a:pPr>
          </a:p>
        </p:txBody>
      </p:sp>
      <p:pic>
        <p:nvPicPr>
          <p:cNvPr id="598" name="81sgIqXwkGL._SX355_.jpg" descr="81sgIqXwkGL._SX355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WH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</a:t>
            </a:r>
          </a:p>
        </p:txBody>
      </p:sp>
      <p:sp>
        <p:nvSpPr>
          <p:cNvPr id="601" name="Syntax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2580" indent="-86663" defTabSz="484631">
              <a:spcBef>
                <a:spcPts val="700"/>
              </a:spcBef>
              <a:defRPr spc="0" sz="1695"/>
            </a:pPr>
            <a:r>
              <a:t>Syntax:</a:t>
            </a:r>
          </a:p>
          <a:p>
            <a:pPr marL="182580" indent="-86663" defTabSz="484631">
              <a:spcBef>
                <a:spcPts val="700"/>
              </a:spcBef>
              <a:defRPr spc="0" sz="1695"/>
            </a:pPr>
          </a:p>
          <a:p>
            <a:pPr marL="0" indent="0" defTabSz="484631">
              <a:spcBef>
                <a:spcPts val="700"/>
              </a:spcBef>
              <a:buClrTx/>
              <a:buSzTx/>
              <a:buNone/>
              <a:defRPr spc="0" sz="1695"/>
            </a:pPr>
            <a:r>
              <a:t>COMPONENT Mine = Yours(blah, blah)</a:t>
            </a:r>
          </a:p>
          <a:p>
            <a:pPr marL="0" indent="0" defTabSz="484631">
              <a:spcBef>
                <a:spcPts val="700"/>
              </a:spcBef>
              <a:buClrTx/>
              <a:buSzTx/>
              <a:buNone/>
              <a:defRPr spc="0" sz="1695"/>
            </a:pPr>
            <a:r>
              <a:rPr b="1"/>
              <a:t>WHEN</a:t>
            </a:r>
            <a:r>
              <a:t> (c-expression) AT (....)</a:t>
            </a:r>
          </a:p>
          <a:p>
            <a:pPr marL="182580" indent="-86663" defTabSz="484631">
              <a:spcBef>
                <a:spcPts val="700"/>
              </a:spcBef>
              <a:defRPr spc="0" sz="1695"/>
            </a:pPr>
          </a:p>
          <a:p>
            <a:pPr marL="182580" indent="-86663" defTabSz="484631">
              <a:spcBef>
                <a:spcPts val="700"/>
              </a:spcBef>
              <a:defRPr spc="0" sz="1695"/>
            </a:pPr>
            <a:r>
              <a:t>Is very powerful when combined with EXTEND and user variables, or as a method to let input parameters select if certain components are active.</a:t>
            </a:r>
          </a:p>
          <a:p>
            <a:pPr marL="182580" indent="-86663" defTabSz="484631">
              <a:spcBef>
                <a:spcPts val="700"/>
              </a:spcBef>
              <a:defRPr spc="0" sz="1695"/>
            </a:pPr>
          </a:p>
          <a:p>
            <a:pPr marL="182580" indent="-86663" defTabSz="484631">
              <a:spcBef>
                <a:spcPts val="700"/>
              </a:spcBef>
              <a:defRPr spc="0" sz="1695"/>
            </a:pPr>
            <a:r>
              <a:t>Example: Use EXTEND to flag if X-ray was scattered on one monochromator blade or another. Then later use WHEN to only show contribution from blade N at sample position?</a:t>
            </a:r>
          </a:p>
          <a:p>
            <a:pPr marL="182580" indent="-86663" defTabSz="484631">
              <a:spcBef>
                <a:spcPts val="700"/>
              </a:spcBef>
              <a:defRPr spc="0" sz="1695"/>
            </a:pPr>
          </a:p>
          <a:p>
            <a:pPr marL="0" indent="0" defTabSz="484631">
              <a:spcBef>
                <a:spcPts val="700"/>
              </a:spcBef>
              <a:buClrTx/>
              <a:buSzTx/>
              <a:buNone/>
              <a:defRPr spc="0" sz="1695"/>
            </a:pPr>
            <a:r>
              <a:t>COMPONENT Mon = PSD_monitor(...)</a:t>
            </a:r>
          </a:p>
          <a:p>
            <a:pPr marL="0" indent="0" defTabSz="484631">
              <a:spcBef>
                <a:spcPts val="700"/>
              </a:spcBef>
              <a:buClrTx/>
              <a:buSzTx/>
              <a:buNone/>
              <a:defRPr spc="0" sz="1695"/>
            </a:pPr>
            <a:r>
              <a:rPr b="1"/>
              <a:t>WHEN</a:t>
            </a:r>
            <a:r>
              <a:t> (myvar==1) AT (0,0,0) RELATIVE Sample</a:t>
            </a:r>
          </a:p>
        </p:txBody>
      </p:sp>
      <p:sp>
        <p:nvSpPr>
          <p:cNvPr id="602" name="Slide Number"/>
          <p:cNvSpPr txBox="1"/>
          <p:nvPr>
            <p:ph type="sldNum" sz="quarter" idx="2"/>
          </p:nvPr>
        </p:nvSpPr>
        <p:spPr>
          <a:xfrm>
            <a:off x="9618527" y="7060617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03" name="110314DoneWhen.png" descr="110314DoneWh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8027" y="1244277"/>
            <a:ext cx="1771413" cy="1756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77888" y="5117442"/>
            <a:ext cx="948270" cy="1295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7118" y="6602136"/>
            <a:ext cx="1218572" cy="80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08186" y="6641372"/>
            <a:ext cx="741119" cy="725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81sgIqXwkGL._SX355_.jpg" descr="81sgIqXwkGL._SX355_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EXT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</a:t>
            </a:r>
          </a:p>
        </p:txBody>
      </p:sp>
      <p:sp>
        <p:nvSpPr>
          <p:cNvPr id="610" name="Enrich component behaviour using EXTEND:…"/>
          <p:cNvSpPr txBox="1"/>
          <p:nvPr>
            <p:ph type="body" idx="1"/>
          </p:nvPr>
        </p:nvSpPr>
        <p:spPr>
          <a:xfrm>
            <a:off x="504000" y="1769040"/>
            <a:ext cx="9398431" cy="4862878"/>
          </a:xfrm>
          <a:prstGeom prst="rect">
            <a:avLst/>
          </a:prstGeom>
        </p:spPr>
        <p:txBody>
          <a:bodyPr/>
          <a:lstStyle/>
          <a:p>
            <a:pPr marL="305847" indent="-188213" defTabSz="594359">
              <a:spcBef>
                <a:spcPts val="900"/>
              </a:spcBef>
              <a:defRPr spc="0" sz="2080"/>
            </a:pPr>
            <a:r>
              <a:t>Enrich component behaviour using EXTEND:</a:t>
            </a:r>
          </a:p>
          <a:p>
            <a:pPr marL="223504" indent="-105870" defTabSz="594359">
              <a:spcBef>
                <a:spcPts val="900"/>
              </a:spcBef>
              <a:defRPr spc="0" sz="1040"/>
            </a:pP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COMPONENT Mono1 = Monochromator_curved(...)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AT (0,0, -LMM) RELATIVE Cradle ROTATED (0,A1/2,0) RELATIVE Cradle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GROUP IN6Monoks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b="1" spc="0" sz="1040"/>
            </a:pPr>
            <a:r>
              <a:t>EXTEND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%{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  if (SCATTERED) { myvar = 1; }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%}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...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COMPONENT Mono2 = Monochromator_curved(...)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AT (0,0, 0) RELATIVE Cradle ROTATED (0,A2/2,0) RELATIVE Cradle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GROUP IN6Monoks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b="1" spc="0" sz="1040"/>
            </a:pPr>
            <a:r>
              <a:t>EXTEND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%{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  if (SCATTERED) { myvar = 2 ;}</a:t>
            </a:r>
          </a:p>
          <a:p>
            <a:pPr marL="0" indent="0" defTabSz="594359">
              <a:spcBef>
                <a:spcPts val="900"/>
              </a:spcBef>
              <a:buClrTx/>
              <a:buSzTx/>
              <a:buNone/>
              <a:defRPr spc="0" sz="1040"/>
            </a:pPr>
            <a:r>
              <a:t>%}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xfrm>
            <a:off x="9605224" y="7080574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12" name="extending_pole.tiff" descr="extending_pol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39" y="1508605"/>
            <a:ext cx="2483352" cy="129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8003" y="5236755"/>
            <a:ext cx="948270" cy="1295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65401" y="4385762"/>
            <a:ext cx="1218572" cy="804258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K &amp; R. /  GNU"/>
          <p:cNvSpPr txBox="1"/>
          <p:nvPr/>
        </p:nvSpPr>
        <p:spPr>
          <a:xfrm>
            <a:off x="8643330" y="4169266"/>
            <a:ext cx="689258" cy="16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616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57327" y="4436142"/>
            <a:ext cx="741119" cy="72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images.jpeg" descr="images.jpeg"/>
          <p:cNvPicPr>
            <a:picLocks noChangeAspect="1"/>
          </p:cNvPicPr>
          <p:nvPr/>
        </p:nvPicPr>
        <p:blipFill>
          <a:blip r:embed="rId6">
            <a:extLst/>
          </a:blip>
          <a:srcRect l="0" t="23818" r="0" b="13431"/>
          <a:stretch>
            <a:fillRect/>
          </a:stretch>
        </p:blipFill>
        <p:spPr>
          <a:xfrm>
            <a:off x="7721755" y="62858"/>
            <a:ext cx="948239" cy="595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mbined example: Decompose multiple scattering from Single_crystal"/>
          <p:cNvSpPr txBox="1"/>
          <p:nvPr>
            <p:ph type="title"/>
          </p:nvPr>
        </p:nvSpPr>
        <p:spPr>
          <a:xfrm>
            <a:off x="1579198" y="578291"/>
            <a:ext cx="5904001" cy="542161"/>
          </a:xfrm>
          <a:prstGeom prst="rect">
            <a:avLst/>
          </a:prstGeom>
        </p:spPr>
        <p:txBody>
          <a:bodyPr/>
          <a:lstStyle/>
          <a:p>
            <a:pPr defTabSz="685800">
              <a:defRPr spc="0" sz="1800"/>
            </a:pPr>
            <a:r>
              <a:rPr b="1"/>
              <a:t>Combined</a:t>
            </a:r>
            <a:r>
              <a:t> example: Decompose multiple scattering from Single_crystal</a:t>
            </a:r>
          </a:p>
        </p:txBody>
      </p:sp>
      <p:sp>
        <p:nvSpPr>
          <p:cNvPr id="620" name="DECLARE %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rPr b="1"/>
              <a:t>DECLARE</a:t>
            </a:r>
            <a:r>
              <a:t> %{</a:t>
            </a:r>
          </a:p>
          <a:p>
            <a:pPr lvl="1" marL="0" indent="329400" defTabSz="557784">
              <a:spcBef>
                <a:spcPts val="800"/>
              </a:spcBef>
              <a:buSzTx/>
              <a:buNone/>
              <a:defRPr spc="0" sz="1342"/>
            </a:pPr>
            <a:r>
              <a:t>double multiple_scatt; 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%}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…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COMPONENT Crystal = Single_crystal(… order=0 …)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AT (0,0,0) RELATIVE somewhere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rPr b="1"/>
              <a:t>EXTEND</a:t>
            </a:r>
            <a:r>
              <a:t> %{</a:t>
            </a:r>
          </a:p>
          <a:p>
            <a:pPr lvl="1" marL="0" indent="329400" defTabSz="557784">
              <a:spcBef>
                <a:spcPts val="800"/>
              </a:spcBef>
              <a:buSzTx/>
              <a:buNone/>
              <a:defRPr spc="0" sz="1342"/>
            </a:pPr>
            <a:r>
              <a:t>multiple_scatt=SCATTERED;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%}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…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COMPONENT PSD_single=PSD_monitor(…)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rPr b="1"/>
              <a:t>WHEN</a:t>
            </a:r>
            <a:r>
              <a:t> (multiple_scatt==1) AT (0,0,0) RELATIVE somewhere_else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t>COMPONENT PSD_multiple=PSD_monitor(…)</a:t>
            </a:r>
          </a:p>
          <a:p>
            <a:pPr marL="0" indent="65880" defTabSz="557784">
              <a:spcBef>
                <a:spcPts val="800"/>
              </a:spcBef>
              <a:buSzTx/>
              <a:buFont typeface="Wingdings"/>
              <a:buNone/>
              <a:defRPr spc="0" sz="1342"/>
            </a:pPr>
            <a:r>
              <a:rPr b="1"/>
              <a:t>WHEN</a:t>
            </a:r>
            <a:r>
              <a:t> (multiple_scatt &gt; 1) AT (0,0,0) RELATIVE somewhere_else</a:t>
            </a:r>
          </a:p>
        </p:txBody>
      </p:sp>
      <p:sp>
        <p:nvSpPr>
          <p:cNvPr id="621" name="Slide Number"/>
          <p:cNvSpPr txBox="1"/>
          <p:nvPr>
            <p:ph type="sldNum" sz="quarter" idx="2"/>
          </p:nvPr>
        </p:nvSpPr>
        <p:spPr>
          <a:xfrm>
            <a:off x="9585268" y="7093877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2" name="81sgIqXwkGL._SX355_.jpg" descr="81sgIqXwkGL._SX355_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rcRect l="0" t="23818" r="0" b="13431"/>
          <a:stretch>
            <a:fillRect/>
          </a:stretch>
        </p:blipFill>
        <p:spPr>
          <a:xfrm>
            <a:off x="7842142" y="985162"/>
            <a:ext cx="948238" cy="595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626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9383" indent="-153466" defTabSz="484631">
              <a:spcBef>
                <a:spcPts val="700"/>
              </a:spcBef>
              <a:defRPr spc="0" sz="1695"/>
            </a:pPr>
            <a:r>
              <a:t>A goto. Be careful. Can be used in two situations: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myself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an Arm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No coordinate transformations are applied... (Meaning that if the Arms you JUMP between do not coincide you will “move” / “reorient” the X-rays...)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Syntaxes: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</a:t>
            </a:r>
            <a:r>
              <a:rPr b="1"/>
              <a:t>JUMP</a:t>
            </a:r>
            <a:r>
              <a:t> somewhere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</a:t>
            </a:r>
            <a:r>
              <a:rPr b="1"/>
              <a:t>JUMP</a:t>
            </a:r>
            <a:r>
              <a:t> myself</a:t>
            </a:r>
          </a:p>
        </p:txBody>
      </p:sp>
      <p:sp>
        <p:nvSpPr>
          <p:cNvPr id="627" name="Slide Number"/>
          <p:cNvSpPr txBox="1"/>
          <p:nvPr>
            <p:ph type="sldNum" sz="quarter" idx="2"/>
          </p:nvPr>
        </p:nvSpPr>
        <p:spPr>
          <a:xfrm>
            <a:off x="9611876" y="7060617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8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1495" y="4004177"/>
            <a:ext cx="2616335" cy="1660367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Van Halen..."/>
          <p:cNvSpPr txBox="1"/>
          <p:nvPr/>
        </p:nvSpPr>
        <p:spPr>
          <a:xfrm>
            <a:off x="6139441" y="5322390"/>
            <a:ext cx="1143923" cy="2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spcBef>
                <a:spcPts val="1000"/>
              </a:spcBef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pic>
        <p:nvPicPr>
          <p:cNvPr id="630" name="81sgIqXwkGL._SX355_.jpg" descr="81sgIqXwkGL._SX355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633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9383" indent="-153466" defTabSz="484631">
              <a:spcBef>
                <a:spcPts val="700"/>
              </a:spcBef>
              <a:defRPr spc="0" sz="1695"/>
            </a:pPr>
            <a:r>
              <a:t>A goto. Be careful. Can be used in two situations: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myself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an Arm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No coordinate transformations are applied... (Meaning that if the Arms you JUMP between do not coincide you will “move” / “reorient” the X-rays...)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Syntaxes: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</a:t>
            </a:r>
            <a:r>
              <a:rPr b="1"/>
              <a:t>JUMP</a:t>
            </a:r>
            <a:r>
              <a:t> somewhere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</a:t>
            </a:r>
            <a:r>
              <a:rPr b="1"/>
              <a:t>JUMP</a:t>
            </a:r>
            <a:r>
              <a:t> myself</a:t>
            </a:r>
          </a:p>
        </p:txBody>
      </p:sp>
      <p:sp>
        <p:nvSpPr>
          <p:cNvPr id="634" name="Slide Number"/>
          <p:cNvSpPr txBox="1"/>
          <p:nvPr>
            <p:ph type="sldNum" sz="quarter" idx="2"/>
          </p:nvPr>
        </p:nvSpPr>
        <p:spPr>
          <a:xfrm>
            <a:off x="9445580" y="7087225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5" name="Van Halen..."/>
          <p:cNvSpPr txBox="1"/>
          <p:nvPr/>
        </p:nvSpPr>
        <p:spPr>
          <a:xfrm>
            <a:off x="5877270" y="5254975"/>
            <a:ext cx="1143923" cy="2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spcBef>
                <a:spcPts val="1000"/>
              </a:spcBef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636" name="BEWARE - This IS a GOTO!"/>
          <p:cNvSpPr txBox="1"/>
          <p:nvPr/>
        </p:nvSpPr>
        <p:spPr>
          <a:xfrm>
            <a:off x="2317235" y="2448263"/>
            <a:ext cx="5870585" cy="600829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2">
                <a:satOff val="-4966"/>
                <a:lumOff val="-10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spcBef>
                <a:spcPts val="1000"/>
              </a:spcBef>
              <a:buClr>
                <a:srgbClr val="000000"/>
              </a:buClr>
              <a:defRPr i="1" sz="36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  <p:pic>
        <p:nvPicPr>
          <p:cNvPr id="637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1495" y="4004177"/>
            <a:ext cx="2616335" cy="1660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81sgIqXwkGL._SX355_.jpg" descr="81sgIqXwkGL._SX355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641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9383" indent="-153466" defTabSz="484631">
              <a:spcBef>
                <a:spcPts val="700"/>
              </a:spcBef>
              <a:defRPr spc="0" sz="1695"/>
            </a:pPr>
            <a:r>
              <a:t>A goto. Be careful. Can be used in two situations: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myself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JUMP</a:t>
            </a:r>
            <a:r>
              <a:t> to an Arm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No coordinate transformations are applied... (Meaning that if the Arms you JUMP between do not coincide you will “move” / “reorient” the X-rays...)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Syntaxes: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JUMP somewhere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t>COMPONENT a=b(...)</a:t>
            </a:r>
          </a:p>
          <a:p>
            <a:pPr marL="249383" indent="-153466" defTabSz="484631">
              <a:spcBef>
                <a:spcPts val="700"/>
              </a:spcBef>
              <a:defRPr spc="0" sz="1695"/>
            </a:pPr>
            <a:r>
              <a:rPr b="1"/>
              <a:t>WHEN</a:t>
            </a:r>
            <a:r>
              <a:t> (expr) AT (...) JUMP somewhere</a:t>
            </a:r>
          </a:p>
        </p:txBody>
      </p:sp>
      <p:sp>
        <p:nvSpPr>
          <p:cNvPr id="642" name="Slide Number"/>
          <p:cNvSpPr txBox="1"/>
          <p:nvPr>
            <p:ph type="sldNum" sz="quarter" idx="2"/>
          </p:nvPr>
        </p:nvSpPr>
        <p:spPr>
          <a:xfrm>
            <a:off x="9591920" y="7127136"/>
            <a:ext cx="23499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3" name="Van Halen..."/>
          <p:cNvSpPr txBox="1"/>
          <p:nvPr/>
        </p:nvSpPr>
        <p:spPr>
          <a:xfrm>
            <a:off x="5877270" y="5254975"/>
            <a:ext cx="1143923" cy="2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spcBef>
                <a:spcPts val="1000"/>
              </a:spcBef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pic>
        <p:nvPicPr>
          <p:cNvPr id="644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1495" y="4004177"/>
            <a:ext cx="2616335" cy="1660367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BEWARE - This IS a GOTO!"/>
          <p:cNvSpPr txBox="1"/>
          <p:nvPr/>
        </p:nvSpPr>
        <p:spPr>
          <a:xfrm>
            <a:off x="2317235" y="2448263"/>
            <a:ext cx="5870585" cy="600829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2">
                <a:satOff val="-4966"/>
                <a:lumOff val="-1054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42" tIns="22142" rIns="22142" bIns="22142">
            <a:spAutoFit/>
          </a:bodyPr>
          <a:lstStyle>
            <a:lvl1pPr>
              <a:spcBef>
                <a:spcPts val="1000"/>
              </a:spcBef>
              <a:buClr>
                <a:srgbClr val="000000"/>
              </a:buClr>
              <a:defRPr i="1" sz="36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  <p:pic>
        <p:nvPicPr>
          <p:cNvPr id="646" name="goto.tiff" descr="goto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1224" y="2208733"/>
            <a:ext cx="3624015" cy="4001309"/>
          </a:xfrm>
          <a:prstGeom prst="rect">
            <a:avLst/>
          </a:prstGeom>
          <a:ln w="38100">
            <a:solidFill>
              <a:schemeClr val="accent2">
                <a:satOff val="-4966"/>
                <a:lumOff val="-10549"/>
              </a:schemeClr>
            </a:solidFill>
            <a:miter lim="400000"/>
          </a:ln>
        </p:spPr>
      </p:pic>
      <p:pic>
        <p:nvPicPr>
          <p:cNvPr id="647" name="81sgIqXwkGL._SX355_.jpg" descr="81sgIqXwkGL._SX355_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3622" y="103920"/>
            <a:ext cx="785175" cy="69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creenshot 2019-12-04 at 09.18.19.png" descr="Screenshot 2019-12-04 at 09.18.19.png"/>
          <p:cNvPicPr>
            <a:picLocks noChangeAspect="1"/>
          </p:cNvPicPr>
          <p:nvPr/>
        </p:nvPicPr>
        <p:blipFill>
          <a:blip r:embed="rId2">
            <a:extLst/>
          </a:blip>
          <a:srcRect l="16159" t="5408" r="16159" b="6946"/>
          <a:stretch>
            <a:fillRect/>
          </a:stretch>
        </p:blipFill>
        <p:spPr>
          <a:xfrm>
            <a:off x="7349990" y="5493773"/>
            <a:ext cx="2350111" cy="1902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Screenshot 2019-12-04 at 09.18.12.png" descr="Screenshot 2019-12-04 at 09.18.12.png"/>
          <p:cNvPicPr>
            <a:picLocks noChangeAspect="1"/>
          </p:cNvPicPr>
          <p:nvPr/>
        </p:nvPicPr>
        <p:blipFill>
          <a:blip r:embed="rId3">
            <a:extLst/>
          </a:blip>
          <a:srcRect l="16380" t="5356" r="16380" b="7340"/>
          <a:stretch>
            <a:fillRect/>
          </a:stretch>
        </p:blipFill>
        <p:spPr>
          <a:xfrm>
            <a:off x="7349991" y="3487094"/>
            <a:ext cx="2350476" cy="1907416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652" name="Increase statistics beyond this point in the instrumentfile…"/>
          <p:cNvSpPr txBox="1"/>
          <p:nvPr>
            <p:ph type="body" idx="1"/>
          </p:nvPr>
        </p:nvSpPr>
        <p:spPr>
          <a:xfrm>
            <a:off x="499729" y="1680936"/>
            <a:ext cx="9071642" cy="4828293"/>
          </a:xfrm>
          <a:prstGeom prst="rect">
            <a:avLst/>
          </a:prstGeom>
        </p:spPr>
        <p:txBody>
          <a:bodyPr/>
          <a:lstStyle/>
          <a:p>
            <a:pPr marL="188214" indent="-115824" defTabSz="365760">
              <a:spcBef>
                <a:spcPts val="500"/>
              </a:spcBef>
              <a:defRPr spc="0" sz="1680"/>
            </a:pPr>
            <a:r>
              <a:t>Increase statistics beyond this point in the instrumentfile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SPLIT n MyArm = Arm()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AT somewhere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will “formulate an if-statement”: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for j=1:n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comp1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comp2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comp3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...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end (of instrument)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rPr b="1"/>
              <a:t>ONLY</a:t>
            </a:r>
            <a:r>
              <a:t> meaningful in case of Monte Carlo choices after SPLIT point...</a:t>
            </a:r>
          </a:p>
        </p:txBody>
      </p:sp>
      <p:sp>
        <p:nvSpPr>
          <p:cNvPr id="653" name="Slide Number"/>
          <p:cNvSpPr txBox="1"/>
          <p:nvPr>
            <p:ph type="sldNum" sz="quarter" idx="2"/>
          </p:nvPr>
        </p:nvSpPr>
        <p:spPr>
          <a:xfrm>
            <a:off x="9432276" y="7087225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4" name="Line"/>
          <p:cNvSpPr/>
          <p:nvPr/>
        </p:nvSpPr>
        <p:spPr>
          <a:xfrm flipH="1">
            <a:off x="4216271" y="5198464"/>
            <a:ext cx="464247" cy="557863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55" name="Circle"/>
          <p:cNvSpPr/>
          <p:nvPr/>
        </p:nvSpPr>
        <p:spPr>
          <a:xfrm>
            <a:off x="4666505" y="4442529"/>
            <a:ext cx="738090" cy="738089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2142" tIns="22142" rIns="22142" bIns="22142" anchor="ctr"/>
          <a:lstStyle/>
          <a:p>
            <a:pPr>
              <a:spcBef>
                <a:spcPts val="1000"/>
              </a:spcBef>
              <a:buClr>
                <a:srgbClr val="000000"/>
              </a:buClr>
              <a:defRPr i="1" sz="1600"/>
            </a:pPr>
          </a:p>
        </p:txBody>
      </p:sp>
      <p:sp>
        <p:nvSpPr>
          <p:cNvPr id="656" name="Line"/>
          <p:cNvSpPr/>
          <p:nvPr/>
        </p:nvSpPr>
        <p:spPr>
          <a:xfrm>
            <a:off x="4817064" y="3438585"/>
            <a:ext cx="78250" cy="868004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57" name="Line"/>
          <p:cNvSpPr/>
          <p:nvPr/>
        </p:nvSpPr>
        <p:spPr>
          <a:xfrm flipH="1">
            <a:off x="5217131" y="3428695"/>
            <a:ext cx="332140" cy="870657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58" name="Line"/>
          <p:cNvSpPr/>
          <p:nvPr/>
        </p:nvSpPr>
        <p:spPr>
          <a:xfrm flipH="1">
            <a:off x="5423795" y="3999762"/>
            <a:ext cx="854569" cy="506255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59" name="Line"/>
          <p:cNvSpPr/>
          <p:nvPr/>
        </p:nvSpPr>
        <p:spPr>
          <a:xfrm flipH="1" flipV="1">
            <a:off x="5564032" y="4808693"/>
            <a:ext cx="827064" cy="286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660" name="Screenshot 2019-12-04 at 09.18.03.png" descr="Screenshot 2019-12-04 at 09.18.03.png"/>
          <p:cNvPicPr>
            <a:picLocks noChangeAspect="1"/>
          </p:cNvPicPr>
          <p:nvPr/>
        </p:nvPicPr>
        <p:blipFill>
          <a:blip r:embed="rId4">
            <a:extLst/>
          </a:blip>
          <a:srcRect l="16334" t="5436" r="16334" b="7020"/>
          <a:stretch>
            <a:fillRect/>
          </a:stretch>
        </p:blipFill>
        <p:spPr>
          <a:xfrm>
            <a:off x="7349991" y="1478033"/>
            <a:ext cx="2350276" cy="1909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1796777" y="557655"/>
            <a:ext cx="1937616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4879033" y="557655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5478774" y="557655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5973433" y="473847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6577686" y="473847"/>
            <a:ext cx="1937616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7104652" y="339339"/>
            <a:ext cx="1937617" cy="22161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Line"/>
          <p:cNvSpPr/>
          <p:nvPr/>
        </p:nvSpPr>
        <p:spPr>
          <a:xfrm>
            <a:off x="3422336" y="668376"/>
            <a:ext cx="204235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Screenshot 2019-12-04 at 09.18.19.png" descr="Screenshot 2019-12-04 at 09.18.19.png"/>
          <p:cNvPicPr>
            <a:picLocks noChangeAspect="1"/>
          </p:cNvPicPr>
          <p:nvPr/>
        </p:nvPicPr>
        <p:blipFill>
          <a:blip r:embed="rId2">
            <a:extLst/>
          </a:blip>
          <a:srcRect l="16159" t="5408" r="16159" b="6946"/>
          <a:stretch>
            <a:fillRect/>
          </a:stretch>
        </p:blipFill>
        <p:spPr>
          <a:xfrm>
            <a:off x="7349990" y="5493773"/>
            <a:ext cx="2350111" cy="1902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Screenshot 2019-12-04 at 09.18.12.png" descr="Screenshot 2019-12-04 at 09.18.12.png"/>
          <p:cNvPicPr>
            <a:picLocks noChangeAspect="1"/>
          </p:cNvPicPr>
          <p:nvPr/>
        </p:nvPicPr>
        <p:blipFill>
          <a:blip r:embed="rId3">
            <a:extLst/>
          </a:blip>
          <a:srcRect l="16380" t="5356" r="16380" b="7340"/>
          <a:stretch>
            <a:fillRect/>
          </a:stretch>
        </p:blipFill>
        <p:spPr>
          <a:xfrm>
            <a:off x="7349991" y="3487094"/>
            <a:ext cx="2350476" cy="1907416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SPLIT</a:t>
            </a:r>
          </a:p>
        </p:txBody>
      </p:sp>
      <p:sp>
        <p:nvSpPr>
          <p:cNvPr id="672" name="Increase statistics beyond this point in the instrumentfile…"/>
          <p:cNvSpPr txBox="1"/>
          <p:nvPr>
            <p:ph type="body" idx="1"/>
          </p:nvPr>
        </p:nvSpPr>
        <p:spPr>
          <a:xfrm>
            <a:off x="499729" y="1680936"/>
            <a:ext cx="9071642" cy="4828293"/>
          </a:xfrm>
          <a:prstGeom prst="rect">
            <a:avLst/>
          </a:prstGeom>
        </p:spPr>
        <p:txBody>
          <a:bodyPr/>
          <a:lstStyle/>
          <a:p>
            <a:pPr marL="188214" indent="-115824" defTabSz="365760">
              <a:spcBef>
                <a:spcPts val="500"/>
              </a:spcBef>
              <a:defRPr spc="0" sz="1680"/>
            </a:pPr>
            <a:r>
              <a:t>Increase statistics beyond this point in the instrumentfile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SPLIT n MyArm = Arm()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AT somewhere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will “formulate an if-statement”: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for j=1:n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comp1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comp2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comp3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   ...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t>end (of instrument)</a:t>
            </a:r>
          </a:p>
          <a:p>
            <a:pPr marL="188214" indent="-115824" defTabSz="365760">
              <a:spcBef>
                <a:spcPts val="500"/>
              </a:spcBef>
              <a:defRPr spc="0" sz="1680"/>
            </a:pPr>
          </a:p>
          <a:p>
            <a:pPr marL="188214" indent="-115824" defTabSz="365760">
              <a:spcBef>
                <a:spcPts val="500"/>
              </a:spcBef>
              <a:defRPr spc="0" sz="1680"/>
            </a:pPr>
            <a:r>
              <a:rPr b="1"/>
              <a:t>ONLY</a:t>
            </a:r>
            <a:r>
              <a:t> meaningful in case of Monte Carlo choices after SPLIT point...</a:t>
            </a:r>
          </a:p>
        </p:txBody>
      </p:sp>
      <p:sp>
        <p:nvSpPr>
          <p:cNvPr id="673" name="Slide Number"/>
          <p:cNvSpPr txBox="1"/>
          <p:nvPr>
            <p:ph type="sldNum" sz="quarter" idx="2"/>
          </p:nvPr>
        </p:nvSpPr>
        <p:spPr>
          <a:xfrm>
            <a:off x="9432276" y="7087225"/>
            <a:ext cx="2349924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1007533">
              <a:spcBef>
                <a:spcPts val="400"/>
              </a:spcBef>
              <a:defRPr b="1" spc="0"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4" name="Line"/>
          <p:cNvSpPr/>
          <p:nvPr/>
        </p:nvSpPr>
        <p:spPr>
          <a:xfrm flipH="1">
            <a:off x="4216271" y="5198464"/>
            <a:ext cx="464247" cy="557863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75" name="Circle"/>
          <p:cNvSpPr/>
          <p:nvPr/>
        </p:nvSpPr>
        <p:spPr>
          <a:xfrm>
            <a:off x="4666505" y="4442529"/>
            <a:ext cx="738090" cy="738089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2142" tIns="22142" rIns="22142" bIns="22142" anchor="ctr"/>
          <a:lstStyle/>
          <a:p>
            <a:pPr>
              <a:spcBef>
                <a:spcPts val="1000"/>
              </a:spcBef>
              <a:buClr>
                <a:srgbClr val="000000"/>
              </a:buClr>
              <a:defRPr i="1" sz="1600"/>
            </a:pPr>
          </a:p>
        </p:txBody>
      </p:sp>
      <p:sp>
        <p:nvSpPr>
          <p:cNvPr id="676" name="Line"/>
          <p:cNvSpPr/>
          <p:nvPr/>
        </p:nvSpPr>
        <p:spPr>
          <a:xfrm>
            <a:off x="4817064" y="3438585"/>
            <a:ext cx="78250" cy="868004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77" name="Line"/>
          <p:cNvSpPr/>
          <p:nvPr/>
        </p:nvSpPr>
        <p:spPr>
          <a:xfrm flipH="1">
            <a:off x="5217131" y="3428695"/>
            <a:ext cx="332140" cy="870657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78" name="Line"/>
          <p:cNvSpPr/>
          <p:nvPr/>
        </p:nvSpPr>
        <p:spPr>
          <a:xfrm flipH="1">
            <a:off x="5423795" y="3999762"/>
            <a:ext cx="854569" cy="506255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79" name="Line"/>
          <p:cNvSpPr/>
          <p:nvPr/>
        </p:nvSpPr>
        <p:spPr>
          <a:xfrm flipH="1" flipV="1">
            <a:off x="5564032" y="4808693"/>
            <a:ext cx="827064" cy="286"/>
          </a:xfrm>
          <a:prstGeom prst="line">
            <a:avLst/>
          </a:prstGeom>
          <a:ln w="254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12700" dist="0" dir="5400000">
              <a:srgbClr val="000000">
                <a:alpha val="38000"/>
              </a:srgbClr>
            </a:outerShdw>
          </a:effectLst>
        </p:spPr>
        <p:txBody>
          <a:bodyPr lIns="34311" tIns="34311" rIns="34311" bIns="34311"/>
          <a:lstStyle/>
          <a:p>
            <a:pPr defTabSz="503766">
              <a:defRPr sz="7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680" name="Screenshot 2019-12-04 at 09.18.03.png" descr="Screenshot 2019-12-04 at 09.18.03.png"/>
          <p:cNvPicPr>
            <a:picLocks noChangeAspect="1"/>
          </p:cNvPicPr>
          <p:nvPr/>
        </p:nvPicPr>
        <p:blipFill>
          <a:blip r:embed="rId4">
            <a:extLst/>
          </a:blip>
          <a:srcRect l="16334" t="5436" r="16334" b="7020"/>
          <a:stretch>
            <a:fillRect/>
          </a:stretch>
        </p:blipFill>
        <p:spPr>
          <a:xfrm>
            <a:off x="7349991" y="1478033"/>
            <a:ext cx="2350276" cy="1909905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Works very well together…"/>
          <p:cNvSpPr/>
          <p:nvPr/>
        </p:nvSpPr>
        <p:spPr>
          <a:xfrm>
            <a:off x="6948177" y="2890129"/>
            <a:ext cx="2848776" cy="130281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br/>
            <a:r>
              <a:t> Works very well together</a:t>
            </a:r>
          </a:p>
          <a:p>
            <a:pPr/>
            <a:r>
              <a:t> with e.g. monochromators,</a:t>
            </a:r>
            <a:br/>
            <a:r>
              <a:t> Single_crystal, PowderN</a:t>
            </a:r>
          </a:p>
        </p:txBody>
      </p:sp>
      <p:pic>
        <p:nvPicPr>
          <p:cNvPr id="682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1796777" y="557655"/>
            <a:ext cx="1937616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4879033" y="557655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5478774" y="557655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5973433" y="473847"/>
            <a:ext cx="1937617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6577686" y="473847"/>
            <a:ext cx="1937616" cy="221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52300-27-26p-question-digital_image001.png" descr="52300-27-26p-question-digital_image001.png"/>
          <p:cNvPicPr>
            <a:picLocks noChangeAspect="1"/>
          </p:cNvPicPr>
          <p:nvPr/>
        </p:nvPicPr>
        <p:blipFill>
          <a:blip r:embed="rId5">
            <a:extLst/>
          </a:blip>
          <a:srcRect l="0" t="35525" r="63236" b="57409"/>
          <a:stretch>
            <a:fillRect/>
          </a:stretch>
        </p:blipFill>
        <p:spPr>
          <a:xfrm rot="1519367">
            <a:off x="7104652" y="339339"/>
            <a:ext cx="1937617" cy="221617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Line"/>
          <p:cNvSpPr/>
          <p:nvPr/>
        </p:nvSpPr>
        <p:spPr>
          <a:xfrm>
            <a:off x="3422336" y="668376"/>
            <a:ext cx="204235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In a histogram se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a histogram sense</a:t>
            </a:r>
          </a:p>
        </p:txBody>
      </p:sp>
      <p:sp>
        <p:nvSpPr>
          <p:cNvPr id="407" name="Imagine a histogram, e.g. I(λ)…"/>
          <p:cNvSpPr txBox="1"/>
          <p:nvPr>
            <p:ph type="body" idx="1"/>
          </p:nvPr>
        </p:nvSpPr>
        <p:spPr>
          <a:xfrm>
            <a:off x="-185310" y="1826687"/>
            <a:ext cx="9481586" cy="4384441"/>
          </a:xfrm>
          <a:prstGeom prst="rect">
            <a:avLst/>
          </a:prstGeom>
        </p:spPr>
        <p:txBody>
          <a:bodyPr/>
          <a:lstStyle/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  <a:r>
              <a:t>Imagine a histogram, e.g. I(λ)</a:t>
            </a: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  <a:br/>
            <a:br/>
          </a:p>
          <a:p>
            <a:pPr marL="272159" indent="-204120" defTabSz="576072">
              <a:spcBef>
                <a:spcPts val="800"/>
              </a:spcBef>
              <a:buChar char="✦"/>
              <a:defRPr spc="0" sz="2016">
                <a:latin typeface="Verdana"/>
                <a:ea typeface="Verdana"/>
                <a:cs typeface="Verdana"/>
                <a:sym typeface="Verdana"/>
              </a:defRPr>
            </a:pPr>
            <a:r>
              <a:t>The RMS variance over that set becomes our statistical error bar </a:t>
            </a:r>
            <a:r>
              <a:rPr i="1"/>
              <a:t>E</a:t>
            </a:r>
          </a:p>
        </p:txBody>
      </p:sp>
      <p:sp>
        <p:nvSpPr>
          <p:cNvPr id="4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Rectangle"/>
          <p:cNvSpPr/>
          <p:nvPr/>
        </p:nvSpPr>
        <p:spPr>
          <a:xfrm>
            <a:off x="1340967" y="2686050"/>
            <a:ext cx="3374629" cy="23885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0" name="Rectangle"/>
          <p:cNvSpPr/>
          <p:nvPr/>
        </p:nvSpPr>
        <p:spPr>
          <a:xfrm>
            <a:off x="13409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1" name="Rectangle"/>
          <p:cNvSpPr/>
          <p:nvPr/>
        </p:nvSpPr>
        <p:spPr>
          <a:xfrm>
            <a:off x="15441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2" name="Rectangle"/>
          <p:cNvSpPr/>
          <p:nvPr/>
        </p:nvSpPr>
        <p:spPr>
          <a:xfrm>
            <a:off x="17473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3" name="Rectangle"/>
          <p:cNvSpPr/>
          <p:nvPr/>
        </p:nvSpPr>
        <p:spPr>
          <a:xfrm>
            <a:off x="28522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4" name="Rectangle"/>
          <p:cNvSpPr/>
          <p:nvPr/>
        </p:nvSpPr>
        <p:spPr>
          <a:xfrm>
            <a:off x="43254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5" name="Rectangle"/>
          <p:cNvSpPr/>
          <p:nvPr/>
        </p:nvSpPr>
        <p:spPr>
          <a:xfrm>
            <a:off x="4528667" y="2687259"/>
            <a:ext cx="204438" cy="236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 i="1"/>
            </a:pPr>
          </a:p>
        </p:txBody>
      </p:sp>
      <p:sp>
        <p:nvSpPr>
          <p:cNvPr id="416" name="…"/>
          <p:cNvSpPr txBox="1"/>
          <p:nvPr/>
        </p:nvSpPr>
        <p:spPr>
          <a:xfrm>
            <a:off x="3524715" y="2561519"/>
            <a:ext cx="3327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…</a:t>
            </a:r>
          </a:p>
        </p:txBody>
      </p:sp>
      <p:sp>
        <p:nvSpPr>
          <p:cNvPr id="417" name="…"/>
          <p:cNvSpPr txBox="1"/>
          <p:nvPr/>
        </p:nvSpPr>
        <p:spPr>
          <a:xfrm>
            <a:off x="2229315" y="2561519"/>
            <a:ext cx="3327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…</a:t>
            </a:r>
          </a:p>
        </p:txBody>
      </p:sp>
      <p:cxnSp>
        <p:nvCxnSpPr>
          <p:cNvPr id="418" name="Connection Line"/>
          <p:cNvCxnSpPr>
            <a:stCxn id="419" idx="0"/>
            <a:endCxn id="422" idx="0"/>
          </p:cNvCxnSpPr>
          <p:nvPr/>
        </p:nvCxnSpPr>
        <p:spPr>
          <a:xfrm flipV="1">
            <a:off x="2274787" y="3117608"/>
            <a:ext cx="666925" cy="1728559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419" name="In bin i, N events each carrying a fractional intensity pj so that"/>
          <p:cNvSpPr txBox="1"/>
          <p:nvPr/>
        </p:nvSpPr>
        <p:spPr>
          <a:xfrm>
            <a:off x="633734" y="4101946"/>
            <a:ext cx="3282108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>
                <a:latin typeface="Verdana"/>
                <a:ea typeface="Verdana"/>
                <a:cs typeface="Verdana"/>
                <a:sym typeface="Verdana"/>
              </a:defRPr>
            </a:pPr>
            <a:r>
              <a:t>In bin </a:t>
            </a:r>
            <a:r>
              <a:t>i,</a:t>
            </a:r>
            <a:r>
              <a:t> </a:t>
            </a:r>
            <a:r>
              <a:t>N </a:t>
            </a:r>
            <a:r>
              <a:t>events each carrying a fractional intensity </a:t>
            </a:r>
            <a:r>
              <a:t>p</a:t>
            </a:r>
            <a:r>
              <a:rPr baseline="-5999"/>
              <a:t>j</a:t>
            </a:r>
            <a:r>
              <a:t> </a:t>
            </a:r>
            <a:r>
              <a:t>so that</a:t>
            </a:r>
            <a:br/>
            <a:br/>
          </a:p>
        </p:txBody>
      </p:sp>
      <p:sp>
        <p:nvSpPr>
          <p:cNvPr id="420" name="1"/>
          <p:cNvSpPr txBox="1"/>
          <p:nvPr/>
        </p:nvSpPr>
        <p:spPr>
          <a:xfrm>
            <a:off x="13275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1</a:t>
            </a:r>
          </a:p>
        </p:txBody>
      </p:sp>
      <p:sp>
        <p:nvSpPr>
          <p:cNvPr id="421" name="2"/>
          <p:cNvSpPr txBox="1"/>
          <p:nvPr/>
        </p:nvSpPr>
        <p:spPr>
          <a:xfrm>
            <a:off x="15307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2</a:t>
            </a:r>
          </a:p>
        </p:txBody>
      </p:sp>
      <p:sp>
        <p:nvSpPr>
          <p:cNvPr id="422" name="i"/>
          <p:cNvSpPr txBox="1"/>
          <p:nvPr/>
        </p:nvSpPr>
        <p:spPr>
          <a:xfrm>
            <a:off x="2864247" y="2942277"/>
            <a:ext cx="1549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i</a:t>
            </a:r>
          </a:p>
        </p:txBody>
      </p:sp>
      <p:sp>
        <p:nvSpPr>
          <p:cNvPr id="423" name="k"/>
          <p:cNvSpPr txBox="1"/>
          <p:nvPr/>
        </p:nvSpPr>
        <p:spPr>
          <a:xfrm>
            <a:off x="4527947" y="2942277"/>
            <a:ext cx="21844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k</a:t>
            </a:r>
          </a:p>
        </p:txBody>
      </p:sp>
      <p:sp>
        <p:nvSpPr>
          <p:cNvPr id="424" name="3"/>
          <p:cNvSpPr txBox="1"/>
          <p:nvPr/>
        </p:nvSpPr>
        <p:spPr>
          <a:xfrm>
            <a:off x="1746647" y="2942277"/>
            <a:ext cx="23127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/>
            </a:lvl1pPr>
          </a:lstStyle>
          <a:p>
            <a:pPr/>
            <a:r>
              <a:t>3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399" y="5093802"/>
            <a:ext cx="1075140" cy="548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droppedImage.pdf" descr="droppedImage.pd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6299" y="683269"/>
            <a:ext cx="6261055" cy="50586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From &quot;Virtual experiments - the ultimate aim of neutron ray-tracing simulations&quot;, K. Lefmann et al., Journal of Neutron Research 16, 97-111 (2008)"/>
          <p:cNvSpPr txBox="1"/>
          <p:nvPr>
            <p:ph type="title"/>
          </p:nvPr>
        </p:nvSpPr>
        <p:spPr>
          <a:xfrm>
            <a:off x="1948472" y="178980"/>
            <a:ext cx="6860293" cy="943871"/>
          </a:xfrm>
          <a:prstGeom prst="rect">
            <a:avLst/>
          </a:prstGeom>
        </p:spPr>
        <p:txBody>
          <a:bodyPr/>
          <a:lstStyle>
            <a:lvl1pPr defTabSz="420623">
              <a:defRPr spc="0" sz="2116"/>
            </a:lvl1pPr>
          </a:lstStyle>
          <a:p>
            <a:pPr/>
            <a:r>
              <a:t>From "Virtual experiments - the ultimate aim of neutron ray-tracing simulations", K. Lefmann et al., Journal of Neutron Research 16, 97-111 (2008)</a:t>
            </a:r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4" name="Group"/>
          <p:cNvGrpSpPr/>
          <p:nvPr/>
        </p:nvGrpSpPr>
        <p:grpSpPr>
          <a:xfrm>
            <a:off x="688694" y="1905544"/>
            <a:ext cx="8535390" cy="5165022"/>
            <a:chOff x="0" y="0"/>
            <a:chExt cx="8535389" cy="5165021"/>
          </a:xfrm>
        </p:grpSpPr>
        <p:pic>
          <p:nvPicPr>
            <p:cNvPr id="430" name="PreviewScreenSnapz011.png" descr="PreviewScreenSnapz01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227" r="0" b="870"/>
            <a:stretch>
              <a:fillRect/>
            </a:stretch>
          </p:blipFill>
          <p:spPr>
            <a:xfrm>
              <a:off x="0" y="0"/>
              <a:ext cx="8535390" cy="4816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3" name="Group"/>
            <p:cNvGrpSpPr/>
            <p:nvPr/>
          </p:nvGrpSpPr>
          <p:grpSpPr>
            <a:xfrm>
              <a:off x="3350190" y="690199"/>
              <a:ext cx="1834861" cy="4474823"/>
              <a:chOff x="0" y="0"/>
              <a:chExt cx="1834859" cy="4474821"/>
            </a:xfrm>
          </p:grpSpPr>
          <p:sp>
            <p:nvSpPr>
              <p:cNvPr id="431" name="Oval"/>
              <p:cNvSpPr/>
              <p:nvPr/>
            </p:nvSpPr>
            <p:spPr>
              <a:xfrm>
                <a:off x="0" y="0"/>
                <a:ext cx="1834860" cy="895625"/>
              </a:xfrm>
              <a:prstGeom prst="ellips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i="1"/>
                </a:pPr>
              </a:p>
            </p:txBody>
          </p:sp>
          <p:sp>
            <p:nvSpPr>
              <p:cNvPr id="432" name="Oval"/>
              <p:cNvSpPr/>
              <p:nvPr/>
            </p:nvSpPr>
            <p:spPr>
              <a:xfrm>
                <a:off x="0" y="3579197"/>
                <a:ext cx="1834860" cy="895625"/>
              </a:xfrm>
              <a:prstGeom prst="ellips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i="1"/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9" name="Group"/>
          <p:cNvGrpSpPr/>
          <p:nvPr/>
        </p:nvGrpSpPr>
        <p:grpSpPr>
          <a:xfrm>
            <a:off x="446326" y="1302833"/>
            <a:ext cx="8657564" cy="5934112"/>
            <a:chOff x="0" y="0"/>
            <a:chExt cx="8657563" cy="5934111"/>
          </a:xfrm>
        </p:grpSpPr>
        <p:pic>
          <p:nvPicPr>
            <p:cNvPr id="437" name="PreviewScreenSnapz012.png" descr="PreviewScreenSnapz01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657564" cy="58622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8" name="Oval"/>
            <p:cNvSpPr/>
            <p:nvPr/>
          </p:nvSpPr>
          <p:spPr>
            <a:xfrm>
              <a:off x="3375318" y="5003310"/>
              <a:ext cx="1906927" cy="930802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i="1"/>
              </a:pPr>
            </a:p>
          </p:txBody>
        </p:sp>
      </p:grpSp>
      <p:sp>
        <p:nvSpPr>
          <p:cNvPr id="440" name="From &quot;Virtual experiments - the ultimate aim of neutron ray-tracing simulations&quot;, K. Lefmann et al., Journal of Neutron Research 16, 97-111 (2008)"/>
          <p:cNvSpPr txBox="1"/>
          <p:nvPr>
            <p:ph type="title"/>
          </p:nvPr>
        </p:nvSpPr>
        <p:spPr>
          <a:xfrm>
            <a:off x="1948472" y="178980"/>
            <a:ext cx="6860293" cy="943871"/>
          </a:xfrm>
          <a:prstGeom prst="rect">
            <a:avLst/>
          </a:prstGeom>
        </p:spPr>
        <p:txBody>
          <a:bodyPr/>
          <a:lstStyle>
            <a:lvl1pPr defTabSz="804672">
              <a:defRPr spc="0" sz="2112"/>
            </a:lvl1pPr>
          </a:lstStyle>
          <a:p>
            <a:pPr/>
            <a:r>
              <a:t>From "Virtual experiments - the ultimate aim of neutron ray-tracing simulations", K. Lefmann et al., Journal of Neutron Research 16, 97-111 (2008)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ketch of an algorithm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Sketch of an algorithm…</a:t>
            </a:r>
          </a:p>
        </p:txBody>
      </p:sp>
      <p:sp>
        <p:nvSpPr>
          <p:cNvPr id="443" name="On a given McXtrace histogra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065" indent="-355065" defTabSz="758951">
              <a:spcBef>
                <a:spcPts val="1100"/>
              </a:spcBef>
              <a:buClrTx/>
              <a:buSzPct val="100000"/>
              <a:buAutoNum type="arabicPeriod" startAt="1"/>
              <a:defRPr spc="0" sz="2324">
                <a:latin typeface="Verdana"/>
                <a:ea typeface="Verdana"/>
                <a:cs typeface="Verdana"/>
                <a:sym typeface="Verdana"/>
              </a:defRPr>
            </a:pPr>
            <a:r>
              <a:t>On a given McXtrace histogram</a:t>
            </a:r>
            <a:br/>
          </a:p>
          <a:p>
            <a:pPr marL="355065" indent="-355065" defTabSz="758951">
              <a:spcBef>
                <a:spcPts val="1100"/>
              </a:spcBef>
              <a:buClrTx/>
              <a:buSzPct val="100000"/>
              <a:buAutoNum type="arabicPeriod" startAt="1"/>
              <a:defRPr spc="0" sz="2324">
                <a:latin typeface="Verdana"/>
                <a:ea typeface="Verdana"/>
                <a:cs typeface="Verdana"/>
                <a:sym typeface="Verdana"/>
              </a:defRPr>
            </a:pPr>
            <a:r>
              <a:t>For the non-zero bins, calculate</a:t>
            </a:r>
            <a:br/>
            <a:br/>
            <a:br/>
          </a:p>
          <a:p>
            <a:pPr marL="355065" indent="-355065" defTabSz="758951">
              <a:spcBef>
                <a:spcPts val="1100"/>
              </a:spcBef>
              <a:buClrTx/>
              <a:buSzPct val="100000"/>
              <a:buAutoNum type="arabicPeriod" startAt="1"/>
              <a:defRPr spc="0" sz="2324">
                <a:latin typeface="Verdana"/>
                <a:ea typeface="Verdana"/>
                <a:cs typeface="Verdana"/>
                <a:sym typeface="Verdana"/>
              </a:defRPr>
            </a:pPr>
            <a:r>
              <a:t>The </a:t>
            </a:r>
            <a:r>
              <a:rPr i="1"/>
              <a:t>smallest </a:t>
            </a:r>
            <a:r>
              <a:t>      defines the “maximal counting time” allowed by your statistics</a:t>
            </a:r>
            <a:br/>
          </a:p>
          <a:p>
            <a:pPr marL="355065" indent="-355065" defTabSz="758951">
              <a:spcBef>
                <a:spcPts val="1100"/>
              </a:spcBef>
              <a:buClrTx/>
              <a:buSzPct val="100000"/>
              <a:buAutoNum type="arabicPeriod" startAt="1"/>
              <a:defRPr spc="0" sz="2324">
                <a:latin typeface="Verdana"/>
                <a:ea typeface="Verdana"/>
                <a:cs typeface="Verdana"/>
                <a:sym typeface="Verdana"/>
              </a:defRPr>
            </a:pPr>
            <a:r>
              <a:t>Preferably a “background” should be added - use a “known experimental value” or an estimate…</a:t>
            </a:r>
          </a:p>
        </p:txBody>
      </p:sp>
      <p:sp>
        <p:nvSpPr>
          <p:cNvPr id="4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5" name="PreviewScreenSnapz012.png" descr="PreviewScreenSnapz012.png"/>
          <p:cNvPicPr>
            <a:picLocks noChangeAspect="1"/>
          </p:cNvPicPr>
          <p:nvPr/>
        </p:nvPicPr>
        <p:blipFill>
          <a:blip r:embed="rId2">
            <a:extLst/>
          </a:blip>
          <a:srcRect l="39803" t="86593" r="39803" b="0"/>
          <a:stretch>
            <a:fillRect/>
          </a:stretch>
        </p:blipFill>
        <p:spPr>
          <a:xfrm>
            <a:off x="6109785" y="2420618"/>
            <a:ext cx="2266452" cy="1008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2898" y="4250052"/>
            <a:ext cx="478180" cy="261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Important points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points to remember</a:t>
            </a:r>
          </a:p>
        </p:txBody>
      </p:sp>
      <p:sp>
        <p:nvSpPr>
          <p:cNvPr id="449" name="Your simulation will only contain elements you provided / defin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955" indent="-414955" defTabSz="886968">
              <a:spcBef>
                <a:spcPts val="1300"/>
              </a:spcBef>
              <a:buClrTx/>
              <a:buSzPct val="100000"/>
              <a:buAutoNum type="arabicPeriod" startAt="1"/>
              <a:defRPr spc="0" sz="2716">
                <a:latin typeface="Verdana"/>
                <a:ea typeface="Verdana"/>
                <a:cs typeface="Verdana"/>
                <a:sym typeface="Verdana"/>
              </a:defRPr>
            </a:pPr>
            <a:r>
              <a:t>Your simulation will only contain elements you provided / defined</a:t>
            </a:r>
            <a:br/>
          </a:p>
          <a:p>
            <a:pPr marL="414955" indent="-414955" defTabSz="886968">
              <a:spcBef>
                <a:spcPts val="1300"/>
              </a:spcBef>
              <a:buClrTx/>
              <a:buSzPct val="100000"/>
              <a:buAutoNum type="arabicPeriod" startAt="1"/>
              <a:defRPr spc="0" sz="2716">
                <a:latin typeface="Verdana"/>
                <a:ea typeface="Verdana"/>
                <a:cs typeface="Verdana"/>
                <a:sym typeface="Verdana"/>
              </a:defRPr>
            </a:pPr>
            <a:r>
              <a:t>… to the precision you defined</a:t>
            </a:r>
            <a:br/>
          </a:p>
          <a:p>
            <a:pPr marL="414955" indent="-414955" defTabSz="886968">
              <a:spcBef>
                <a:spcPts val="1300"/>
              </a:spcBef>
              <a:buClrTx/>
              <a:buSzPct val="100000"/>
              <a:buAutoNum type="arabicPeriod" startAt="1"/>
              <a:defRPr spc="0" sz="2716">
                <a:latin typeface="Verdana"/>
                <a:ea typeface="Verdana"/>
                <a:cs typeface="Verdana"/>
                <a:sym typeface="Verdana"/>
              </a:defRPr>
            </a:pPr>
            <a:r>
              <a:t>Answers the questions you posed</a:t>
            </a:r>
            <a:br/>
          </a:p>
          <a:p>
            <a:pPr marL="414955" indent="-414955" defTabSz="886968">
              <a:spcBef>
                <a:spcPts val="1300"/>
              </a:spcBef>
              <a:buClrTx/>
              <a:buSzPct val="100000"/>
              <a:buAutoNum type="arabicPeriod" startAt="1"/>
              <a:defRPr spc="0" sz="2716">
                <a:latin typeface="Verdana"/>
                <a:ea typeface="Verdana"/>
                <a:cs typeface="Verdana"/>
                <a:sym typeface="Verdana"/>
              </a:defRPr>
            </a:pPr>
            <a:r>
              <a:t>Background essentially only from “sample”, or sample-near objects</a:t>
            </a:r>
          </a:p>
        </p:txBody>
      </p:sp>
      <p:sp>
        <p:nvSpPr>
          <p:cNvPr id="4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Errorbars            maximum “integration time”"/>
          <p:cNvSpPr txBox="1"/>
          <p:nvPr>
            <p:ph type="title"/>
          </p:nvPr>
        </p:nvSpPr>
        <p:spPr>
          <a:xfrm>
            <a:off x="1821000" y="-38161"/>
            <a:ext cx="6604888" cy="54216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Errorbars            maximum “integration time”</a:t>
            </a:r>
          </a:p>
        </p:txBody>
      </p:sp>
      <p:sp>
        <p:nvSpPr>
          <p:cNvPr id="4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Line"/>
          <p:cNvSpPr/>
          <p:nvPr/>
        </p:nvSpPr>
        <p:spPr>
          <a:xfrm>
            <a:off x="3346617" y="262600"/>
            <a:ext cx="83102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55" name="Lefmann, K., Willendrup, P. K., Udby, L., Lebech, B., Mortensen, K., Birk, J. O., ... Farhi, E. (2008).  Virtual experiments: the ultimate aim of neutron ray-tracing simulations.  Journal of Neutron Research, 16(4-4), 97. https://doi.org/10.1080/10238160"/>
          <p:cNvSpPr txBox="1"/>
          <p:nvPr/>
        </p:nvSpPr>
        <p:spPr>
          <a:xfrm>
            <a:off x="588813" y="1587500"/>
            <a:ext cx="8893474" cy="120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Lefmann, K., Willendrup, P. K., Udby, L., Lebech, B., Mortensen, K., Birk, J. O., ... Farhi, E. (2008). </a:t>
            </a:r>
            <a:br/>
            <a:r>
              <a:rPr i="1"/>
              <a:t>Virtual experiments: the ultimate aim of neutron ray-tracing simulations. </a:t>
            </a:r>
            <a:br>
              <a:rPr i="1"/>
            </a:br>
            <a:r>
              <a:t>Journal of Neutron Research, 16(4-4), 97.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https://doi.org/10.1080/10238160902819684</a:t>
            </a:r>
            <a:br/>
            <a:br/>
            <a:r>
              <a:t>Plus the attached note from Annette Vickery: </a:t>
            </a:r>
          </a:p>
        </p:txBody>
      </p:sp>
      <p:pic>
        <p:nvPicPr>
          <p:cNvPr id="456" name="Screenshot 2019-12-03 at 23.04.51.png" descr="Screenshot 2019-12-03 at 23.04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4008" y="3194648"/>
            <a:ext cx="5620496" cy="349192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